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6" r:id="rId2"/>
    <p:sldId id="257" r:id="rId3"/>
    <p:sldId id="259" r:id="rId4"/>
    <p:sldId id="261" r:id="rId5"/>
    <p:sldId id="262" r:id="rId6"/>
    <p:sldId id="263" r:id="rId7"/>
    <p:sldId id="264" r:id="rId8"/>
    <p:sldId id="265" r:id="rId9"/>
  </p:sldIdLst>
  <p:sldSz cx="10698163" cy="7562850"/>
  <p:notesSz cx="9037638"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7266D-D15A-4FCC-A03E-B6B785D47F40}" v="58" dt="2026-07-21T20:42:54.785"/>
    <p1510:client id="{84F3DDE1-49CB-4E5C-A5E9-ACE0B8FF9089}" v="25" dt="2026-07-21T16:40:27.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0" d="100"/>
          <a:sy n="70" d="100"/>
        </p:scale>
        <p:origin x="14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16310" cy="3563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19237" y="1"/>
            <a:ext cx="3916310" cy="356357"/>
          </a:xfrm>
          <a:prstGeom prst="rect">
            <a:avLst/>
          </a:prstGeom>
        </p:spPr>
        <p:txBody>
          <a:bodyPr vert="horz" lIns="91440" tIns="45720" rIns="91440" bIns="45720" rtlCol="0"/>
          <a:lstStyle>
            <a:lvl1pPr algn="r">
              <a:defRPr sz="1200"/>
            </a:lvl1pPr>
          </a:lstStyle>
          <a:p>
            <a:fld id="{0F283023-69D7-4D5A-8B2A-EE7296B11E76}" type="datetimeFigureOut">
              <a:rPr lang="en-US" smtClean="0"/>
              <a:t>7/21/2026</a:t>
            </a:fld>
            <a:endParaRPr lang="en-US"/>
          </a:p>
        </p:txBody>
      </p:sp>
      <p:sp>
        <p:nvSpPr>
          <p:cNvPr id="4" name="Slide Image Placeholder 3"/>
          <p:cNvSpPr>
            <a:spLocks noGrp="1" noRot="1" noChangeAspect="1"/>
          </p:cNvSpPr>
          <p:nvPr>
            <p:ph type="sldImg" idx="2"/>
          </p:nvPr>
        </p:nvSpPr>
        <p:spPr>
          <a:xfrm>
            <a:off x="2824163" y="887413"/>
            <a:ext cx="3389312" cy="2397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03764" y="3418066"/>
            <a:ext cx="7230110" cy="2796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3916310" cy="3563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19237" y="6746119"/>
            <a:ext cx="3916310" cy="356356"/>
          </a:xfrm>
          <a:prstGeom prst="rect">
            <a:avLst/>
          </a:prstGeom>
        </p:spPr>
        <p:txBody>
          <a:bodyPr vert="horz" lIns="91440" tIns="45720" rIns="91440" bIns="45720" rtlCol="0" anchor="b"/>
          <a:lstStyle>
            <a:lvl1pPr algn="r">
              <a:defRPr sz="1200"/>
            </a:lvl1pPr>
          </a:lstStyle>
          <a:p>
            <a:fld id="{5A34E230-7436-4F8E-B624-B000A1853E07}" type="slidenum">
              <a:rPr lang="en-US" smtClean="0"/>
              <a:t>‹#›</a:t>
            </a:fld>
            <a:endParaRPr lang="en-US"/>
          </a:p>
        </p:txBody>
      </p:sp>
    </p:spTree>
    <p:extLst>
      <p:ext uri="{BB962C8B-B14F-4D97-AF65-F5344CB8AC3E}">
        <p14:creationId xmlns:p14="http://schemas.microsoft.com/office/powerpoint/2010/main" val="4110333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362" y="1237717"/>
            <a:ext cx="9093439" cy="2632992"/>
          </a:xfrm>
        </p:spPr>
        <p:txBody>
          <a:bodyPr anchor="b"/>
          <a:lstStyle>
            <a:lvl1pPr algn="ctr">
              <a:defRPr sz="6617"/>
            </a:lvl1pPr>
          </a:lstStyle>
          <a:p>
            <a:r>
              <a:rPr lang="en-US"/>
              <a:t>Click to edit Master title style</a:t>
            </a:r>
            <a:endParaRPr lang="en-US" dirty="0"/>
          </a:p>
        </p:txBody>
      </p:sp>
      <p:sp>
        <p:nvSpPr>
          <p:cNvPr id="3" name="Subtitle 2"/>
          <p:cNvSpPr>
            <a:spLocks noGrp="1"/>
          </p:cNvSpPr>
          <p:nvPr>
            <p:ph type="subTitle" idx="1"/>
          </p:nvPr>
        </p:nvSpPr>
        <p:spPr>
          <a:xfrm>
            <a:off x="1337271" y="3972247"/>
            <a:ext cx="8023622" cy="1825938"/>
          </a:xfrm>
        </p:spPr>
        <p:txBody>
          <a:bodyPr/>
          <a:lstStyle>
            <a:lvl1pPr marL="0" indent="0" algn="ctr">
              <a:buNone/>
              <a:defRPr sz="2647"/>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98A3A9-0ADD-4128-B965-BF6B506C912F}" type="datetime1">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12314-1CB0-4F2A-A43D-277483CD1301}" type="slidenum">
              <a:rPr lang="en-US" smtClean="0"/>
              <a:t>‹#›</a:t>
            </a:fld>
            <a:endParaRPr lang="en-US"/>
          </a:p>
        </p:txBody>
      </p:sp>
    </p:spTree>
    <p:extLst>
      <p:ext uri="{BB962C8B-B14F-4D97-AF65-F5344CB8AC3E}">
        <p14:creationId xmlns:p14="http://schemas.microsoft.com/office/powerpoint/2010/main" val="1976990588"/>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A931CB-9398-4CA3-84B0-1BDD31986071}" type="datetime1">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12314-1CB0-4F2A-A43D-277483CD1301}" type="slidenum">
              <a:rPr lang="en-US" smtClean="0"/>
              <a:t>‹#›</a:t>
            </a:fld>
            <a:endParaRPr lang="en-US"/>
          </a:p>
        </p:txBody>
      </p:sp>
    </p:spTree>
    <p:extLst>
      <p:ext uri="{BB962C8B-B14F-4D97-AF65-F5344CB8AC3E}">
        <p14:creationId xmlns:p14="http://schemas.microsoft.com/office/powerpoint/2010/main" val="3403996953"/>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5874" y="402652"/>
            <a:ext cx="2306791" cy="64091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499" y="402652"/>
            <a:ext cx="6786647" cy="6409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FB510D-C3B1-4902-A0A4-A8A5F3B70111}" type="datetime1">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12314-1CB0-4F2A-A43D-277483CD1301}" type="slidenum">
              <a:rPr lang="en-US" smtClean="0"/>
              <a:t>‹#›</a:t>
            </a:fld>
            <a:endParaRPr lang="en-US"/>
          </a:p>
        </p:txBody>
      </p:sp>
    </p:spTree>
    <p:extLst>
      <p:ext uri="{BB962C8B-B14F-4D97-AF65-F5344CB8AC3E}">
        <p14:creationId xmlns:p14="http://schemas.microsoft.com/office/powerpoint/2010/main" val="333854450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7C7ABE-59E1-4ADF-B6C4-3DC386F34652}" type="datetime1">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12314-1CB0-4F2A-A43D-277483CD1301}" type="slidenum">
              <a:rPr lang="en-US" smtClean="0"/>
              <a:t>‹#›</a:t>
            </a:fld>
            <a:endParaRPr lang="en-US"/>
          </a:p>
        </p:txBody>
      </p:sp>
    </p:spTree>
    <p:extLst>
      <p:ext uri="{BB962C8B-B14F-4D97-AF65-F5344CB8AC3E}">
        <p14:creationId xmlns:p14="http://schemas.microsoft.com/office/powerpoint/2010/main" val="411341041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927" y="1885463"/>
            <a:ext cx="9227166" cy="3145935"/>
          </a:xfrm>
        </p:spPr>
        <p:txBody>
          <a:bodyPr anchor="b"/>
          <a:lstStyle>
            <a:lvl1pPr>
              <a:defRPr sz="6617"/>
            </a:lvl1pPr>
          </a:lstStyle>
          <a:p>
            <a:r>
              <a:rPr lang="en-US"/>
              <a:t>Click to edit Master title style</a:t>
            </a:r>
            <a:endParaRPr lang="en-US" dirty="0"/>
          </a:p>
        </p:txBody>
      </p:sp>
      <p:sp>
        <p:nvSpPr>
          <p:cNvPr id="3" name="Text Placeholder 2"/>
          <p:cNvSpPr>
            <a:spLocks noGrp="1"/>
          </p:cNvSpPr>
          <p:nvPr>
            <p:ph type="body" idx="1"/>
          </p:nvPr>
        </p:nvSpPr>
        <p:spPr>
          <a:xfrm>
            <a:off x="729927" y="5061159"/>
            <a:ext cx="9227166" cy="1654373"/>
          </a:xfrm>
        </p:spPr>
        <p:txBody>
          <a:bodyPr/>
          <a:lstStyle>
            <a:lvl1pPr marL="0" indent="0">
              <a:buNone/>
              <a:defRPr sz="2647">
                <a:solidFill>
                  <a:schemeClr val="tx1">
                    <a:tint val="82000"/>
                  </a:schemeClr>
                </a:solidFill>
              </a:defRPr>
            </a:lvl1pPr>
            <a:lvl2pPr marL="504200" indent="0">
              <a:buNone/>
              <a:defRPr sz="2206">
                <a:solidFill>
                  <a:schemeClr val="tx1">
                    <a:tint val="82000"/>
                  </a:schemeClr>
                </a:solidFill>
              </a:defRPr>
            </a:lvl2pPr>
            <a:lvl3pPr marL="1008400" indent="0">
              <a:buNone/>
              <a:defRPr sz="1985">
                <a:solidFill>
                  <a:schemeClr val="tx1">
                    <a:tint val="82000"/>
                  </a:schemeClr>
                </a:solidFill>
              </a:defRPr>
            </a:lvl3pPr>
            <a:lvl4pPr marL="1512600" indent="0">
              <a:buNone/>
              <a:defRPr sz="1764">
                <a:solidFill>
                  <a:schemeClr val="tx1">
                    <a:tint val="82000"/>
                  </a:schemeClr>
                </a:solidFill>
              </a:defRPr>
            </a:lvl4pPr>
            <a:lvl5pPr marL="2016801" indent="0">
              <a:buNone/>
              <a:defRPr sz="1764">
                <a:solidFill>
                  <a:schemeClr val="tx1">
                    <a:tint val="82000"/>
                  </a:schemeClr>
                </a:solidFill>
              </a:defRPr>
            </a:lvl5pPr>
            <a:lvl6pPr marL="2521001" indent="0">
              <a:buNone/>
              <a:defRPr sz="1764">
                <a:solidFill>
                  <a:schemeClr val="tx1">
                    <a:tint val="82000"/>
                  </a:schemeClr>
                </a:solidFill>
              </a:defRPr>
            </a:lvl6pPr>
            <a:lvl7pPr marL="3025201" indent="0">
              <a:buNone/>
              <a:defRPr sz="1764">
                <a:solidFill>
                  <a:schemeClr val="tx1">
                    <a:tint val="82000"/>
                  </a:schemeClr>
                </a:solidFill>
              </a:defRPr>
            </a:lvl7pPr>
            <a:lvl8pPr marL="3529401" indent="0">
              <a:buNone/>
              <a:defRPr sz="1764">
                <a:solidFill>
                  <a:schemeClr val="tx1">
                    <a:tint val="82000"/>
                  </a:schemeClr>
                </a:solidFill>
              </a:defRPr>
            </a:lvl8pPr>
            <a:lvl9pPr marL="4033601" indent="0">
              <a:buNone/>
              <a:defRPr sz="1764">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A43558-9987-49CC-975A-F0043D325113}" type="datetime1">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12314-1CB0-4F2A-A43D-277483CD1301}" type="slidenum">
              <a:rPr lang="en-US" smtClean="0"/>
              <a:t>‹#›</a:t>
            </a:fld>
            <a:endParaRPr lang="en-US"/>
          </a:p>
        </p:txBody>
      </p:sp>
    </p:spTree>
    <p:extLst>
      <p:ext uri="{BB962C8B-B14F-4D97-AF65-F5344CB8AC3E}">
        <p14:creationId xmlns:p14="http://schemas.microsoft.com/office/powerpoint/2010/main" val="135396515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499" y="2013259"/>
            <a:ext cx="4546719"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5945" y="2013259"/>
            <a:ext cx="4546719" cy="4798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5F9ED4-B869-4CF0-908D-AFF5E47576FB}" type="datetime1">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12314-1CB0-4F2A-A43D-277483CD1301}" type="slidenum">
              <a:rPr lang="en-US" smtClean="0"/>
              <a:t>‹#›</a:t>
            </a:fld>
            <a:endParaRPr lang="en-US"/>
          </a:p>
        </p:txBody>
      </p:sp>
    </p:spTree>
    <p:extLst>
      <p:ext uri="{BB962C8B-B14F-4D97-AF65-F5344CB8AC3E}">
        <p14:creationId xmlns:p14="http://schemas.microsoft.com/office/powerpoint/2010/main" val="298120691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892" y="402654"/>
            <a:ext cx="9227166" cy="14618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893" y="1853949"/>
            <a:ext cx="4525824" cy="908592"/>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4" name="Content Placeholder 3"/>
          <p:cNvSpPr>
            <a:spLocks noGrp="1"/>
          </p:cNvSpPr>
          <p:nvPr>
            <p:ph sz="half" idx="2"/>
          </p:nvPr>
        </p:nvSpPr>
        <p:spPr>
          <a:xfrm>
            <a:off x="736893" y="2762541"/>
            <a:ext cx="4525824"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5945" y="1853949"/>
            <a:ext cx="4548113" cy="908592"/>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Click to edit Master text styles</a:t>
            </a:r>
          </a:p>
        </p:txBody>
      </p:sp>
      <p:sp>
        <p:nvSpPr>
          <p:cNvPr id="6" name="Content Placeholder 5"/>
          <p:cNvSpPr>
            <a:spLocks noGrp="1"/>
          </p:cNvSpPr>
          <p:nvPr>
            <p:ph sz="quarter" idx="4"/>
          </p:nvPr>
        </p:nvSpPr>
        <p:spPr>
          <a:xfrm>
            <a:off x="5415945" y="2762541"/>
            <a:ext cx="4548113" cy="4063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02A037-3A4D-4F13-8151-3A75D4C8D491}" type="datetime1">
              <a:rPr lang="en-US" smtClean="0"/>
              <a:t>7/21/2026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12314-1CB0-4F2A-A43D-277483CD1301}" type="slidenum">
              <a:rPr lang="en-US" smtClean="0"/>
              <a:t>‹#›</a:t>
            </a:fld>
            <a:endParaRPr lang="en-US"/>
          </a:p>
        </p:txBody>
      </p:sp>
    </p:spTree>
    <p:extLst>
      <p:ext uri="{BB962C8B-B14F-4D97-AF65-F5344CB8AC3E}">
        <p14:creationId xmlns:p14="http://schemas.microsoft.com/office/powerpoint/2010/main" val="706372812"/>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862B77-109C-45E5-9237-8E9CB937B3D1}" type="datetime1">
              <a:rPr lang="en-US" smtClean="0"/>
              <a:t>7/21/2026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612314-1CB0-4F2A-A43D-277483CD1301}" type="slidenum">
              <a:rPr lang="en-US" smtClean="0"/>
              <a:t>‹#›</a:t>
            </a:fld>
            <a:endParaRPr lang="en-US"/>
          </a:p>
        </p:txBody>
      </p:sp>
    </p:spTree>
    <p:extLst>
      <p:ext uri="{BB962C8B-B14F-4D97-AF65-F5344CB8AC3E}">
        <p14:creationId xmlns:p14="http://schemas.microsoft.com/office/powerpoint/2010/main" val="2011988213"/>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34BE7-7BF2-4420-A43E-DDB3417FBCEA}" type="datetime1">
              <a:rPr lang="en-US" smtClean="0"/>
              <a:t>7/21/2026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612314-1CB0-4F2A-A43D-277483CD1301}" type="slidenum">
              <a:rPr lang="en-US" smtClean="0"/>
              <a:t>‹#›</a:t>
            </a:fld>
            <a:endParaRPr lang="en-US"/>
          </a:p>
        </p:txBody>
      </p:sp>
    </p:spTree>
    <p:extLst>
      <p:ext uri="{BB962C8B-B14F-4D97-AF65-F5344CB8AC3E}">
        <p14:creationId xmlns:p14="http://schemas.microsoft.com/office/powerpoint/2010/main" val="3095911998"/>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892" y="504190"/>
            <a:ext cx="3450436" cy="1764665"/>
          </a:xfrm>
        </p:spPr>
        <p:txBody>
          <a:bodyPr anchor="b"/>
          <a:lstStyle>
            <a:lvl1pPr>
              <a:defRPr sz="3529"/>
            </a:lvl1pPr>
          </a:lstStyle>
          <a:p>
            <a:r>
              <a:rPr lang="en-US"/>
              <a:t>Click to edit Master title style</a:t>
            </a:r>
            <a:endParaRPr lang="en-US" dirty="0"/>
          </a:p>
        </p:txBody>
      </p:sp>
      <p:sp>
        <p:nvSpPr>
          <p:cNvPr id="3" name="Content Placeholder 2"/>
          <p:cNvSpPr>
            <a:spLocks noGrp="1"/>
          </p:cNvSpPr>
          <p:nvPr>
            <p:ph idx="1"/>
          </p:nvPr>
        </p:nvSpPr>
        <p:spPr>
          <a:xfrm>
            <a:off x="4548113" y="1088912"/>
            <a:ext cx="5415945" cy="5374525"/>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892" y="2268855"/>
            <a:ext cx="3450436" cy="4203335"/>
          </a:xfr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en-US"/>
              <a:t>Click to edit Master text styles</a:t>
            </a:r>
          </a:p>
        </p:txBody>
      </p:sp>
      <p:sp>
        <p:nvSpPr>
          <p:cNvPr id="5" name="Date Placeholder 4"/>
          <p:cNvSpPr>
            <a:spLocks noGrp="1"/>
          </p:cNvSpPr>
          <p:nvPr>
            <p:ph type="dt" sz="half" idx="10"/>
          </p:nvPr>
        </p:nvSpPr>
        <p:spPr/>
        <p:txBody>
          <a:bodyPr/>
          <a:lstStyle/>
          <a:p>
            <a:fld id="{3BC56927-3271-49F6-B356-76EBC746F9AF}" type="datetime1">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12314-1CB0-4F2A-A43D-277483CD1301}" type="slidenum">
              <a:rPr lang="en-US" smtClean="0"/>
              <a:t>‹#›</a:t>
            </a:fld>
            <a:endParaRPr lang="en-US"/>
          </a:p>
        </p:txBody>
      </p:sp>
    </p:spTree>
    <p:extLst>
      <p:ext uri="{BB962C8B-B14F-4D97-AF65-F5344CB8AC3E}">
        <p14:creationId xmlns:p14="http://schemas.microsoft.com/office/powerpoint/2010/main" val="1376900343"/>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892" y="504190"/>
            <a:ext cx="3450436" cy="1764665"/>
          </a:xfrm>
        </p:spPr>
        <p:txBody>
          <a:bodyPr anchor="b"/>
          <a:lstStyle>
            <a:lvl1pPr>
              <a:defRPr sz="3529"/>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13" y="1088912"/>
            <a:ext cx="5415945" cy="5374525"/>
          </a:xfrm>
        </p:spPr>
        <p:txBody>
          <a:bodyPr anchor="t"/>
          <a:lstStyle>
            <a:lvl1pPr marL="0" indent="0">
              <a:buNone/>
              <a:defRPr sz="3529"/>
            </a:lvl1pPr>
            <a:lvl2pPr marL="504200" indent="0">
              <a:buNone/>
              <a:defRPr sz="3088"/>
            </a:lvl2pPr>
            <a:lvl3pPr marL="1008400" indent="0">
              <a:buNone/>
              <a:defRPr sz="2647"/>
            </a:lvl3pPr>
            <a:lvl4pPr marL="1512600" indent="0">
              <a:buNone/>
              <a:defRPr sz="2206"/>
            </a:lvl4pPr>
            <a:lvl5pPr marL="2016801" indent="0">
              <a:buNone/>
              <a:defRPr sz="2206"/>
            </a:lvl5pPr>
            <a:lvl6pPr marL="2521001" indent="0">
              <a:buNone/>
              <a:defRPr sz="2206"/>
            </a:lvl6pPr>
            <a:lvl7pPr marL="3025201" indent="0">
              <a:buNone/>
              <a:defRPr sz="2206"/>
            </a:lvl7pPr>
            <a:lvl8pPr marL="3529401" indent="0">
              <a:buNone/>
              <a:defRPr sz="2206"/>
            </a:lvl8pPr>
            <a:lvl9pPr marL="4033601" indent="0">
              <a:buNone/>
              <a:defRPr sz="2206"/>
            </a:lvl9pPr>
          </a:lstStyle>
          <a:p>
            <a:r>
              <a:rPr lang="en-US"/>
              <a:t>Click icon to add picture</a:t>
            </a:r>
            <a:endParaRPr lang="en-US" dirty="0"/>
          </a:p>
        </p:txBody>
      </p:sp>
      <p:sp>
        <p:nvSpPr>
          <p:cNvPr id="4" name="Text Placeholder 3"/>
          <p:cNvSpPr>
            <a:spLocks noGrp="1"/>
          </p:cNvSpPr>
          <p:nvPr>
            <p:ph type="body" sz="half" idx="2"/>
          </p:nvPr>
        </p:nvSpPr>
        <p:spPr>
          <a:xfrm>
            <a:off x="736892" y="2268855"/>
            <a:ext cx="3450436" cy="4203335"/>
          </a:xfr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en-US"/>
              <a:t>Click to edit Master text styles</a:t>
            </a:r>
          </a:p>
        </p:txBody>
      </p:sp>
      <p:sp>
        <p:nvSpPr>
          <p:cNvPr id="5" name="Date Placeholder 4"/>
          <p:cNvSpPr>
            <a:spLocks noGrp="1"/>
          </p:cNvSpPr>
          <p:nvPr>
            <p:ph type="dt" sz="half" idx="10"/>
          </p:nvPr>
        </p:nvSpPr>
        <p:spPr/>
        <p:txBody>
          <a:bodyPr/>
          <a:lstStyle/>
          <a:p>
            <a:fld id="{8075B5DC-DCED-4DD3-A982-83474DD80ABF}" type="datetime1">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12314-1CB0-4F2A-A43D-277483CD1301}" type="slidenum">
              <a:rPr lang="en-US" smtClean="0"/>
              <a:t>‹#›</a:t>
            </a:fld>
            <a:endParaRPr lang="en-US"/>
          </a:p>
        </p:txBody>
      </p:sp>
    </p:spTree>
    <p:extLst>
      <p:ext uri="{BB962C8B-B14F-4D97-AF65-F5344CB8AC3E}">
        <p14:creationId xmlns:p14="http://schemas.microsoft.com/office/powerpoint/2010/main" val="270567781"/>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499" y="402654"/>
            <a:ext cx="9227166" cy="14618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499" y="2013259"/>
            <a:ext cx="9227166" cy="47985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499" y="7009643"/>
            <a:ext cx="2407087" cy="402652"/>
          </a:xfrm>
          <a:prstGeom prst="rect">
            <a:avLst/>
          </a:prstGeom>
        </p:spPr>
        <p:txBody>
          <a:bodyPr vert="horz" lIns="91440" tIns="45720" rIns="91440" bIns="45720" rtlCol="0" anchor="ctr"/>
          <a:lstStyle>
            <a:lvl1pPr algn="l">
              <a:defRPr sz="1323">
                <a:solidFill>
                  <a:schemeClr val="tx1">
                    <a:tint val="82000"/>
                  </a:schemeClr>
                </a:solidFill>
              </a:defRPr>
            </a:lvl1pPr>
          </a:lstStyle>
          <a:p>
            <a:fld id="{5BF41D87-97C1-4279-939E-96701D384BB3}" type="datetime1">
              <a:rPr lang="en-US" smtClean="0"/>
              <a:t>7/21/2026</a:t>
            </a:fld>
            <a:endParaRPr lang="en-US"/>
          </a:p>
        </p:txBody>
      </p:sp>
      <p:sp>
        <p:nvSpPr>
          <p:cNvPr id="5" name="Footer Placeholder 4"/>
          <p:cNvSpPr>
            <a:spLocks noGrp="1"/>
          </p:cNvSpPr>
          <p:nvPr>
            <p:ph type="ftr" sz="quarter" idx="3"/>
          </p:nvPr>
        </p:nvSpPr>
        <p:spPr>
          <a:xfrm>
            <a:off x="3543767" y="7009643"/>
            <a:ext cx="3610630" cy="402652"/>
          </a:xfrm>
          <a:prstGeom prst="rect">
            <a:avLst/>
          </a:prstGeom>
        </p:spPr>
        <p:txBody>
          <a:bodyPr vert="horz" lIns="91440" tIns="45720" rIns="91440" bIns="45720" rtlCol="0" anchor="ctr"/>
          <a:lstStyle>
            <a:lvl1pPr algn="ctr">
              <a:defRPr sz="1323">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7555577" y="7009643"/>
            <a:ext cx="2407087" cy="402652"/>
          </a:xfrm>
          <a:prstGeom prst="rect">
            <a:avLst/>
          </a:prstGeom>
        </p:spPr>
        <p:txBody>
          <a:bodyPr vert="horz" lIns="91440" tIns="45720" rIns="91440" bIns="45720" rtlCol="0" anchor="ctr"/>
          <a:lstStyle>
            <a:lvl1pPr algn="r">
              <a:defRPr sz="1323">
                <a:solidFill>
                  <a:schemeClr val="tx1">
                    <a:tint val="82000"/>
                  </a:schemeClr>
                </a:solidFill>
              </a:defRPr>
            </a:lvl1pPr>
          </a:lstStyle>
          <a:p>
            <a:fld id="{11612314-1CB0-4F2A-A43D-277483CD1301}" type="slidenum">
              <a:rPr lang="en-US" smtClean="0"/>
              <a:t>‹#›</a:t>
            </a:fld>
            <a:endParaRPr lang="en-US"/>
          </a:p>
        </p:txBody>
      </p:sp>
    </p:spTree>
    <p:extLst>
      <p:ext uri="{BB962C8B-B14F-4D97-AF65-F5344CB8AC3E}">
        <p14:creationId xmlns:p14="http://schemas.microsoft.com/office/powerpoint/2010/main" val="3254164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cover/>
  </p:transition>
  <p:hf hdr="0" ftr="0" dt="0"/>
  <p:txStyles>
    <p:title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p:titleStyle>
    <p:body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1DAE-2AC2-C063-EC60-80BDB502E55A}"/>
              </a:ext>
            </a:extLst>
          </p:cNvPr>
          <p:cNvSpPr>
            <a:spLocks noGrp="1"/>
          </p:cNvSpPr>
          <p:nvPr>
            <p:ph type="ctrTitle"/>
          </p:nvPr>
        </p:nvSpPr>
        <p:spPr>
          <a:xfrm>
            <a:off x="2134869" y="1352760"/>
            <a:ext cx="6428423" cy="3598247"/>
          </a:xfrm>
        </p:spPr>
        <p:txBody>
          <a:bodyPr>
            <a:normAutofit/>
          </a:bodyPr>
          <a:lstStyle/>
          <a:p>
            <a:r>
              <a:rPr lang="en-US" sz="2457" dirty="0"/>
              <a:t>PORT ROYAL, SOUTH CAROLINA</a:t>
            </a:r>
          </a:p>
        </p:txBody>
      </p:sp>
      <p:pic>
        <p:nvPicPr>
          <p:cNvPr id="5" name="Picture 4">
            <a:extLst>
              <a:ext uri="{FF2B5EF4-FFF2-40B4-BE49-F238E27FC236}">
                <a16:creationId xmlns:a16="http://schemas.microsoft.com/office/drawing/2014/main" id="{B2868868-EA6C-4549-1A3B-32908ECA58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264" y="1821195"/>
            <a:ext cx="2591630" cy="2302779"/>
          </a:xfrm>
          <a:prstGeom prst="rect">
            <a:avLst/>
          </a:prstGeom>
        </p:spPr>
      </p:pic>
    </p:spTree>
    <p:extLst>
      <p:ext uri="{BB962C8B-B14F-4D97-AF65-F5344CB8AC3E}">
        <p14:creationId xmlns:p14="http://schemas.microsoft.com/office/powerpoint/2010/main" val="192414355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87DC02-946E-4DA2-0454-ED0BE729C9D3}"/>
              </a:ext>
            </a:extLst>
          </p:cNvPr>
          <p:cNvSpPr>
            <a:spLocks noGrp="1"/>
          </p:cNvSpPr>
          <p:nvPr>
            <p:ph type="body" idx="1"/>
          </p:nvPr>
        </p:nvSpPr>
        <p:spPr>
          <a:xfrm>
            <a:off x="555265" y="478890"/>
            <a:ext cx="9587631" cy="6605070"/>
          </a:xfrm>
        </p:spPr>
        <p:txBody>
          <a:bodyPr>
            <a:normAutofit fontScale="92500" lnSpcReduction="20000"/>
          </a:bodyPr>
          <a:lstStyle/>
          <a:p>
            <a:r>
              <a:rPr lang="en-US" sz="1100" b="1" dirty="0">
                <a:solidFill>
                  <a:schemeClr val="tx1"/>
                </a:solidFill>
              </a:rPr>
              <a:t>A New Chapter in the Heart of the Lowcountry</a:t>
            </a:r>
          </a:p>
          <a:p>
            <a:r>
              <a:rPr lang="en-US" sz="1200" dirty="0">
                <a:solidFill>
                  <a:schemeClr val="tx1"/>
                </a:solidFill>
              </a:rPr>
              <a:t>London Square is the first major residential community to be developed in the heart of the Village of Port Royal in more than 20 years—a rare opportunity to enjoy one of South Carolina’s most beloved coastal towns in a beautifully crafted new home.</a:t>
            </a:r>
          </a:p>
          <a:p>
            <a:pPr algn="just"/>
            <a:r>
              <a:rPr lang="en-US" sz="1200" dirty="0">
                <a:solidFill>
                  <a:schemeClr val="tx1"/>
                </a:solidFill>
              </a:rPr>
              <a:t>Located across from Port Royal’s weekly Farmers Market, the community places residents within easy walking or golf cart distance of the waterfront, Sands Beach, restaurants, cafés, boutiques, parks, and downtown. The transformation of Safe Harbor Marina further strengthens Port Royal’s reputation as one of the Lowcountry’s most desirable destinations.</a:t>
            </a:r>
          </a:p>
          <a:p>
            <a:pPr algn="just"/>
            <a:r>
              <a:rPr lang="en-US" sz="1100" b="1" dirty="0">
                <a:solidFill>
                  <a:schemeClr val="tx1"/>
                </a:solidFill>
              </a:rPr>
              <a:t> </a:t>
            </a:r>
            <a:endParaRPr lang="en-US" sz="1100" dirty="0">
              <a:solidFill>
                <a:schemeClr val="tx1"/>
              </a:solidFill>
            </a:endParaRPr>
          </a:p>
          <a:p>
            <a:r>
              <a:rPr lang="en-US" sz="1100" b="1" dirty="0">
                <a:solidFill>
                  <a:schemeClr val="tx1"/>
                </a:solidFill>
              </a:rPr>
              <a:t>Where Nature Was Meant to Stay</a:t>
            </a:r>
            <a:endParaRPr lang="en-US" sz="1100" dirty="0">
              <a:solidFill>
                <a:schemeClr val="tx1"/>
              </a:solidFill>
            </a:endParaRPr>
          </a:p>
          <a:p>
            <a:pPr algn="just"/>
            <a:r>
              <a:rPr lang="en-US" sz="1200" dirty="0">
                <a:solidFill>
                  <a:schemeClr val="tx1"/>
                </a:solidFill>
              </a:rPr>
              <a:t>London Square was designed to work in harmony with its surroundings, preserving magnificent Live Oak trees, draped in Spanish Moss, that have graced the property for generations—many dating to the Revolutionary War—and creating a mature canopy that cannot be replicated.</a:t>
            </a:r>
          </a:p>
          <a:p>
            <a:pPr algn="just"/>
            <a:r>
              <a:rPr lang="en-US" sz="1200" dirty="0">
                <a:solidFill>
                  <a:schemeClr val="tx1"/>
                </a:solidFill>
              </a:rPr>
              <a:t>Bordering Duck Blind Lagoon, existing wetlands are being restored into a natural foraging pond that supports birdlife from the adjacent Cypress Wetlands, giving residents peaceful views and a daily connection to the Lowcountry landscape.</a:t>
            </a:r>
          </a:p>
          <a:p>
            <a:r>
              <a:rPr lang="en-US" sz="1100" b="1" dirty="0">
                <a:solidFill>
                  <a:schemeClr val="tx1"/>
                </a:solidFill>
              </a:rPr>
              <a:t> </a:t>
            </a:r>
            <a:endParaRPr lang="en-US" sz="1100" dirty="0">
              <a:solidFill>
                <a:schemeClr val="tx1"/>
              </a:solidFill>
            </a:endParaRPr>
          </a:p>
          <a:p>
            <a:r>
              <a:rPr lang="en-US" sz="1100" b="1" dirty="0">
                <a:solidFill>
                  <a:schemeClr val="tx1"/>
                </a:solidFill>
              </a:rPr>
              <a:t>Built for Today. Designed to Endure.</a:t>
            </a:r>
            <a:endParaRPr lang="en-US" sz="1100" dirty="0">
              <a:solidFill>
                <a:schemeClr val="tx1"/>
              </a:solidFill>
            </a:endParaRPr>
          </a:p>
          <a:p>
            <a:pPr algn="just"/>
            <a:r>
              <a:rPr lang="en-US" sz="1200" dirty="0">
                <a:solidFill>
                  <a:schemeClr val="tx1"/>
                </a:solidFill>
              </a:rPr>
              <a:t>Every detail reflects a commitment to quality, comfort, and lasting value. Underground utilities preserve the streetscape, while natural gas service supports gas cooking, tankless water heaters, and classic gas lanterns inspired by traditional Southern architecture.</a:t>
            </a:r>
          </a:p>
          <a:p>
            <a:pPr algn="just"/>
            <a:r>
              <a:rPr lang="en-US" sz="1200" dirty="0">
                <a:solidFill>
                  <a:schemeClr val="tx1"/>
                </a:solidFill>
              </a:rPr>
              <a:t>High-speed fiber optic internet from </a:t>
            </a:r>
            <a:r>
              <a:rPr lang="en-US" sz="1200" dirty="0" err="1">
                <a:solidFill>
                  <a:schemeClr val="tx1"/>
                </a:solidFill>
              </a:rPr>
              <a:t>Sparklight</a:t>
            </a:r>
            <a:r>
              <a:rPr lang="en-US" sz="1200" dirty="0">
                <a:solidFill>
                  <a:schemeClr val="tx1"/>
                </a:solidFill>
              </a:rPr>
              <a:t> ensures seamless connectivity for remote work, streaming, gaming, and today’s connected lifestyle.</a:t>
            </a:r>
          </a:p>
          <a:p>
            <a:pPr algn="just"/>
            <a:r>
              <a:rPr lang="en-US" sz="1100" b="1" dirty="0">
                <a:solidFill>
                  <a:schemeClr val="tx1"/>
                </a:solidFill>
              </a:rPr>
              <a:t> </a:t>
            </a:r>
            <a:endParaRPr lang="en-US" sz="1100" dirty="0">
              <a:solidFill>
                <a:schemeClr val="tx1"/>
              </a:solidFill>
            </a:endParaRPr>
          </a:p>
          <a:p>
            <a:r>
              <a:rPr lang="en-US" sz="1100" b="1" dirty="0">
                <a:solidFill>
                  <a:schemeClr val="tx1"/>
                </a:solidFill>
              </a:rPr>
              <a:t>Homes That Feel Like Home</a:t>
            </a:r>
            <a:endParaRPr lang="en-US" sz="1100" dirty="0">
              <a:solidFill>
                <a:schemeClr val="tx1"/>
              </a:solidFill>
            </a:endParaRPr>
          </a:p>
          <a:p>
            <a:pPr algn="just"/>
            <a:r>
              <a:rPr lang="en-US" sz="1200" dirty="0">
                <a:solidFill>
                  <a:schemeClr val="tx1"/>
                </a:solidFill>
              </a:rPr>
              <a:t>Homes are designed for effortless living, with spacious open floor plans, inviting gathering spaces, first-floor primary suites in most homes, double vanities in many bathrooms, and convenient off-street parking.</a:t>
            </a:r>
          </a:p>
          <a:p>
            <a:pPr algn="just"/>
            <a:r>
              <a:rPr lang="en-US" sz="1200" dirty="0">
                <a:solidFill>
                  <a:schemeClr val="tx1"/>
                </a:solidFill>
              </a:rPr>
              <a:t>Each residence is built on an elevated crawl space above grade and the FEMA flood plain, eliminating the need for flood insurance while providing practical utility access. Spray foam insulation and a sealed ZIP System® envelope enhance efficiency, comfort, and durability.</a:t>
            </a:r>
          </a:p>
          <a:p>
            <a:pPr algn="just"/>
            <a:r>
              <a:rPr lang="en-US" sz="1200" dirty="0">
                <a:solidFill>
                  <a:schemeClr val="tx1"/>
                </a:solidFill>
              </a:rPr>
              <a:t>Classic Lowcountry architecture includes fiber cement siding in a Charleston-inspired palette, standing-seam metal roofs, Bosch stainless steel appliances, Kohler plumbing fixtures, engineered hardwood flooring, natural gas tankless water heaters, and expansive JELD-WEN casement windows.</a:t>
            </a:r>
          </a:p>
          <a:p>
            <a:r>
              <a:rPr lang="en-US" sz="1100" b="1" dirty="0">
                <a:solidFill>
                  <a:schemeClr val="tx1"/>
                </a:solidFill>
              </a:rPr>
              <a:t> </a:t>
            </a:r>
            <a:endParaRPr lang="en-US" sz="1100" dirty="0">
              <a:solidFill>
                <a:schemeClr val="tx1"/>
              </a:solidFill>
            </a:endParaRPr>
          </a:p>
          <a:p>
            <a:r>
              <a:rPr lang="en-US" sz="1100" b="1" dirty="0">
                <a:solidFill>
                  <a:schemeClr val="tx1"/>
                </a:solidFill>
              </a:rPr>
              <a:t>Life at London Square</a:t>
            </a:r>
            <a:endParaRPr lang="en-US" sz="1100" dirty="0">
              <a:solidFill>
                <a:schemeClr val="tx1"/>
              </a:solidFill>
            </a:endParaRPr>
          </a:p>
          <a:p>
            <a:pPr algn="just"/>
            <a:r>
              <a:rPr lang="en-US" sz="1200" dirty="0">
                <a:solidFill>
                  <a:schemeClr val="tx1"/>
                </a:solidFill>
              </a:rPr>
              <a:t>London Square is a neighborhood designed to embrace the slower pace and easy going character of Port Royal—peaceful morning walks beneath centuries-old oaks, watching the coastal birds in the adjacent Cypress Wetland, biking along the Spanish Moss Trail and buying fresh produce from the Farmers Market, taking a sunset golf cart ride to Sands Beach, and enjoying quiet evenings on the front porch beneath the glow of a gas lantern.</a:t>
            </a:r>
          </a:p>
          <a:p>
            <a:r>
              <a:rPr lang="en-US" sz="1100" b="1" dirty="0">
                <a:solidFill>
                  <a:schemeClr val="tx1"/>
                </a:solidFill>
              </a:rPr>
              <a:t> </a:t>
            </a:r>
            <a:endParaRPr lang="en-US" sz="1100" dirty="0">
              <a:solidFill>
                <a:schemeClr val="tx1"/>
              </a:solidFill>
            </a:endParaRPr>
          </a:p>
          <a:p>
            <a:r>
              <a:rPr lang="en-US" sz="1100" b="1" dirty="0">
                <a:solidFill>
                  <a:schemeClr val="tx1"/>
                </a:solidFill>
              </a:rPr>
              <a:t>London Square—an uncommon opportunity to experience the absolute best of Port Royal.</a:t>
            </a:r>
            <a:endParaRPr lang="en-US" sz="1100" dirty="0">
              <a:solidFill>
                <a:schemeClr val="tx1"/>
              </a:solidFill>
            </a:endParaRPr>
          </a:p>
          <a:p>
            <a:endParaRPr lang="en-US" sz="1100" dirty="0">
              <a:solidFill>
                <a:schemeClr val="tx1"/>
              </a:solidFill>
            </a:endParaRPr>
          </a:p>
        </p:txBody>
      </p:sp>
      <p:sp>
        <p:nvSpPr>
          <p:cNvPr id="9" name="Slide Number Placeholder 8">
            <a:extLst>
              <a:ext uri="{FF2B5EF4-FFF2-40B4-BE49-F238E27FC236}">
                <a16:creationId xmlns:a16="http://schemas.microsoft.com/office/drawing/2014/main" id="{3374E722-6A38-3284-7266-7C233355790B}"/>
              </a:ext>
            </a:extLst>
          </p:cNvPr>
          <p:cNvSpPr>
            <a:spLocks noGrp="1"/>
          </p:cNvSpPr>
          <p:nvPr>
            <p:ph type="sldNum" sz="quarter" idx="12"/>
          </p:nvPr>
        </p:nvSpPr>
        <p:spPr/>
        <p:txBody>
          <a:bodyPr/>
          <a:lstStyle/>
          <a:p>
            <a:fld id="{11612314-1CB0-4F2A-A43D-277483CD1301}" type="slidenum">
              <a:rPr lang="en-US" smtClean="0"/>
              <a:t>2</a:t>
            </a:fld>
            <a:endParaRPr lang="en-US"/>
          </a:p>
        </p:txBody>
      </p:sp>
    </p:spTree>
    <p:extLst>
      <p:ext uri="{BB962C8B-B14F-4D97-AF65-F5344CB8AC3E}">
        <p14:creationId xmlns:p14="http://schemas.microsoft.com/office/powerpoint/2010/main" val="322685818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8582A8-15AA-0266-8746-052C7C737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984" y="527877"/>
            <a:ext cx="9007484" cy="6004989"/>
          </a:xfrm>
          <a:prstGeom prst="rect">
            <a:avLst/>
          </a:prstGeom>
        </p:spPr>
      </p:pic>
      <p:sp>
        <p:nvSpPr>
          <p:cNvPr id="12" name="Slide Number Placeholder 11">
            <a:extLst>
              <a:ext uri="{FF2B5EF4-FFF2-40B4-BE49-F238E27FC236}">
                <a16:creationId xmlns:a16="http://schemas.microsoft.com/office/drawing/2014/main" id="{F65075E1-8F6A-3818-D868-2689ADF1C6FE}"/>
              </a:ext>
            </a:extLst>
          </p:cNvPr>
          <p:cNvSpPr>
            <a:spLocks noGrp="1"/>
          </p:cNvSpPr>
          <p:nvPr>
            <p:ph type="sldNum" sz="quarter" idx="12"/>
          </p:nvPr>
        </p:nvSpPr>
        <p:spPr/>
        <p:txBody>
          <a:bodyPr/>
          <a:lstStyle/>
          <a:p>
            <a:fld id="{11612314-1CB0-4F2A-A43D-277483CD1301}" type="slidenum">
              <a:rPr lang="en-US" smtClean="0"/>
              <a:t>3</a:t>
            </a:fld>
            <a:endParaRPr lang="en-US"/>
          </a:p>
        </p:txBody>
      </p:sp>
    </p:spTree>
    <p:extLst>
      <p:ext uri="{BB962C8B-B14F-4D97-AF65-F5344CB8AC3E}">
        <p14:creationId xmlns:p14="http://schemas.microsoft.com/office/powerpoint/2010/main" val="1807924150"/>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F665B-B243-D2E7-AA2E-7B0F2C12CF6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66FCB58B-06CC-4404-12DA-0F1685C3471D}"/>
              </a:ext>
            </a:extLst>
          </p:cNvPr>
          <p:cNvSpPr/>
          <p:nvPr/>
        </p:nvSpPr>
        <p:spPr>
          <a:xfrm>
            <a:off x="6624353" y="2147777"/>
            <a:ext cx="3648509" cy="4832953"/>
          </a:xfrm>
          <a:prstGeom prst="rect">
            <a:avLst/>
          </a:prstGeom>
          <a:solidFill>
            <a:schemeClr val="tx2">
              <a:lumMod val="10000"/>
              <a:lumOff val="9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11043-4F27-9509-160A-E92183EC06C0}"/>
              </a:ext>
            </a:extLst>
          </p:cNvPr>
          <p:cNvSpPr>
            <a:spLocks noGrp="1"/>
          </p:cNvSpPr>
          <p:nvPr>
            <p:ph type="title"/>
          </p:nvPr>
        </p:nvSpPr>
        <p:spPr>
          <a:xfrm>
            <a:off x="2087602" y="-998075"/>
            <a:ext cx="6522958" cy="569578"/>
          </a:xfrm>
        </p:spPr>
        <p:txBody>
          <a:bodyPr>
            <a:normAutofit fontScale="90000"/>
          </a:bodyPr>
          <a:lstStyle/>
          <a:p>
            <a:br>
              <a:rPr lang="en-US" dirty="0"/>
            </a:br>
            <a:endParaRPr lang="en-US" dirty="0"/>
          </a:p>
        </p:txBody>
      </p:sp>
      <p:sp>
        <p:nvSpPr>
          <p:cNvPr id="4" name="Slide Number Placeholder 3">
            <a:extLst>
              <a:ext uri="{FF2B5EF4-FFF2-40B4-BE49-F238E27FC236}">
                <a16:creationId xmlns:a16="http://schemas.microsoft.com/office/drawing/2014/main" id="{284CB884-84A8-2BD3-2870-6D11480934F1}"/>
              </a:ext>
            </a:extLst>
          </p:cNvPr>
          <p:cNvSpPr>
            <a:spLocks noGrp="1"/>
          </p:cNvSpPr>
          <p:nvPr>
            <p:ph type="sldNum" sz="quarter" idx="12"/>
          </p:nvPr>
        </p:nvSpPr>
        <p:spPr/>
        <p:txBody>
          <a:bodyPr/>
          <a:lstStyle/>
          <a:p>
            <a:fld id="{11612314-1CB0-4F2A-A43D-277483CD1301}" type="slidenum">
              <a:rPr lang="en-US" smtClean="0"/>
              <a:t>4</a:t>
            </a:fld>
            <a:endParaRPr lang="en-US" dirty="0"/>
          </a:p>
        </p:txBody>
      </p:sp>
      <p:sp>
        <p:nvSpPr>
          <p:cNvPr id="7" name="TextBox 6">
            <a:extLst>
              <a:ext uri="{FF2B5EF4-FFF2-40B4-BE49-F238E27FC236}">
                <a16:creationId xmlns:a16="http://schemas.microsoft.com/office/drawing/2014/main" id="{6FC09768-02AB-1013-BB66-EDBCBB0AE842}"/>
              </a:ext>
            </a:extLst>
          </p:cNvPr>
          <p:cNvSpPr txBox="1"/>
          <p:nvPr/>
        </p:nvSpPr>
        <p:spPr>
          <a:xfrm>
            <a:off x="5198726" y="434447"/>
            <a:ext cx="3648509" cy="523220"/>
          </a:xfrm>
          <a:prstGeom prst="rect">
            <a:avLst/>
          </a:prstGeom>
          <a:noFill/>
        </p:spPr>
        <p:txBody>
          <a:bodyPr wrap="square" rtlCol="0">
            <a:spAutoFit/>
          </a:bodyPr>
          <a:lstStyle/>
          <a:p>
            <a:pPr algn="ctr"/>
            <a:r>
              <a:rPr lang="en-US" sz="2800" dirty="0"/>
              <a:t>London Square - Lot 3</a:t>
            </a:r>
          </a:p>
        </p:txBody>
      </p:sp>
      <p:pic>
        <p:nvPicPr>
          <p:cNvPr id="15" name="Picture 14">
            <a:extLst>
              <a:ext uri="{FF2B5EF4-FFF2-40B4-BE49-F238E27FC236}">
                <a16:creationId xmlns:a16="http://schemas.microsoft.com/office/drawing/2014/main" id="{DEE46F3B-E778-3665-B5B7-2AE9B10F2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628" y="348898"/>
            <a:ext cx="2537253" cy="1914998"/>
          </a:xfrm>
          <a:prstGeom prst="rect">
            <a:avLst/>
          </a:prstGeom>
        </p:spPr>
      </p:pic>
      <p:pic>
        <p:nvPicPr>
          <p:cNvPr id="5" name="Picture 4">
            <a:extLst>
              <a:ext uri="{FF2B5EF4-FFF2-40B4-BE49-F238E27FC236}">
                <a16:creationId xmlns:a16="http://schemas.microsoft.com/office/drawing/2014/main" id="{92917267-8F3C-015B-C63D-95853E7888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301" y="2285538"/>
            <a:ext cx="6056181" cy="4832953"/>
          </a:xfrm>
          <a:prstGeom prst="rect">
            <a:avLst/>
          </a:prstGeom>
          <a:ln>
            <a:noFill/>
          </a:ln>
          <a:effectLst>
            <a:softEdge rad="112500"/>
          </a:effectLst>
        </p:spPr>
      </p:pic>
      <p:sp>
        <p:nvSpPr>
          <p:cNvPr id="8" name="TextBox 7">
            <a:extLst>
              <a:ext uri="{FF2B5EF4-FFF2-40B4-BE49-F238E27FC236}">
                <a16:creationId xmlns:a16="http://schemas.microsoft.com/office/drawing/2014/main" id="{1295C113-A720-3A42-D7F2-61388C27BF36}"/>
              </a:ext>
            </a:extLst>
          </p:cNvPr>
          <p:cNvSpPr txBox="1"/>
          <p:nvPr/>
        </p:nvSpPr>
        <p:spPr>
          <a:xfrm>
            <a:off x="5198726" y="977350"/>
            <a:ext cx="3648509" cy="400110"/>
          </a:xfrm>
          <a:prstGeom prst="rect">
            <a:avLst/>
          </a:prstGeom>
          <a:noFill/>
        </p:spPr>
        <p:txBody>
          <a:bodyPr wrap="square" rtlCol="0">
            <a:spAutoFit/>
          </a:bodyPr>
          <a:lstStyle/>
          <a:p>
            <a:pPr algn="ctr"/>
            <a:r>
              <a:rPr lang="en-US" sz="2000" dirty="0"/>
              <a:t>$895,000</a:t>
            </a:r>
          </a:p>
        </p:txBody>
      </p:sp>
      <p:graphicFrame>
        <p:nvGraphicFramePr>
          <p:cNvPr id="13" name="Table 12">
            <a:extLst>
              <a:ext uri="{FF2B5EF4-FFF2-40B4-BE49-F238E27FC236}">
                <a16:creationId xmlns:a16="http://schemas.microsoft.com/office/drawing/2014/main" id="{B02E48B3-FD90-DB4D-4464-2C83F25D78C1}"/>
              </a:ext>
            </a:extLst>
          </p:cNvPr>
          <p:cNvGraphicFramePr>
            <a:graphicFrameLocks noGrp="1"/>
          </p:cNvGraphicFramePr>
          <p:nvPr>
            <p:extLst>
              <p:ext uri="{D42A27DB-BD31-4B8C-83A1-F6EECF244321}">
                <p14:modId xmlns:p14="http://schemas.microsoft.com/office/powerpoint/2010/main" val="479855519"/>
              </p:ext>
            </p:extLst>
          </p:nvPr>
        </p:nvGraphicFramePr>
        <p:xfrm>
          <a:off x="6815470" y="2263896"/>
          <a:ext cx="3327992" cy="1854200"/>
        </p:xfrm>
        <a:graphic>
          <a:graphicData uri="http://schemas.openxmlformats.org/drawingml/2006/table">
            <a:tbl>
              <a:tblPr bandRow="1">
                <a:tableStyleId>{2D5ABB26-0587-4C30-8999-92F81FD0307C}</a:tableStyleId>
              </a:tblPr>
              <a:tblGrid>
                <a:gridCol w="1663996">
                  <a:extLst>
                    <a:ext uri="{9D8B030D-6E8A-4147-A177-3AD203B41FA5}">
                      <a16:colId xmlns:a16="http://schemas.microsoft.com/office/drawing/2014/main" val="1196516059"/>
                    </a:ext>
                  </a:extLst>
                </a:gridCol>
                <a:gridCol w="1663996">
                  <a:extLst>
                    <a:ext uri="{9D8B030D-6E8A-4147-A177-3AD203B41FA5}">
                      <a16:colId xmlns:a16="http://schemas.microsoft.com/office/drawing/2014/main" val="3330685604"/>
                    </a:ext>
                  </a:extLst>
                </a:gridCol>
              </a:tblGrid>
              <a:tr h="370840">
                <a:tc gridSpan="2">
                  <a:txBody>
                    <a:bodyPr/>
                    <a:lstStyle/>
                    <a:p>
                      <a:pPr algn="ctr"/>
                      <a:r>
                        <a:rPr lang="en-US" sz="1800" b="1" dirty="0"/>
                        <a:t>Building Areas</a:t>
                      </a: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854357754"/>
                  </a:ext>
                </a:extLst>
              </a:tr>
              <a:tr h="370840">
                <a:tc>
                  <a:txBody>
                    <a:bodyPr/>
                    <a:lstStyle/>
                    <a:p>
                      <a:pPr algn="r"/>
                      <a:r>
                        <a:rPr lang="en-US" sz="1600" b="1" dirty="0"/>
                        <a:t>Heated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dirty="0"/>
                        <a:t>1761 sq ft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41268904"/>
                  </a:ext>
                </a:extLst>
              </a:tr>
              <a:tr h="370840">
                <a:tc>
                  <a:txBody>
                    <a:bodyPr/>
                    <a:lstStyle/>
                    <a:p>
                      <a:pPr algn="r"/>
                      <a:r>
                        <a:rPr lang="en-US" sz="1600" b="1" dirty="0"/>
                        <a:t> Total Porch</a:t>
                      </a:r>
                    </a:p>
                  </a:txBody>
                  <a:tcPr>
                    <a:lnR w="12700" cap="flat" cmpd="sng" algn="ctr">
                      <a:solidFill>
                        <a:schemeClr val="tx1"/>
                      </a:solidFill>
                      <a:prstDash val="solid"/>
                      <a:round/>
                      <a:headEnd type="none" w="med" len="med"/>
                      <a:tailEnd type="none" w="med" len="med"/>
                    </a:lnR>
                  </a:tcPr>
                </a:tc>
                <a:tc>
                  <a:txBody>
                    <a:bodyPr/>
                    <a:lstStyle/>
                    <a:p>
                      <a:r>
                        <a:rPr lang="en-US" sz="1600" dirty="0"/>
                        <a:t>457 sq ft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0465035"/>
                  </a:ext>
                </a:extLst>
              </a:tr>
              <a:tr h="370840">
                <a:tc>
                  <a:txBody>
                    <a:bodyPr/>
                    <a:lstStyle/>
                    <a:p>
                      <a:pPr algn="r"/>
                      <a:r>
                        <a:rPr lang="en-US" sz="1600" dirty="0"/>
                        <a:t>Screened</a:t>
                      </a:r>
                    </a:p>
                  </a:txBody>
                  <a:tcPr>
                    <a:lnR w="12700" cap="flat" cmpd="sng" algn="ctr">
                      <a:solidFill>
                        <a:schemeClr val="tx1"/>
                      </a:solidFill>
                      <a:prstDash val="solid"/>
                      <a:round/>
                      <a:headEnd type="none" w="med" len="med"/>
                      <a:tailEnd type="none" w="med" len="med"/>
                    </a:lnR>
                  </a:tcPr>
                </a:tc>
                <a:tc>
                  <a:txBody>
                    <a:bodyPr/>
                    <a:lstStyle/>
                    <a:p>
                      <a:r>
                        <a:rPr lang="en-US" sz="1600" dirty="0"/>
                        <a:t>257 sq ft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908669"/>
                  </a:ext>
                </a:extLst>
              </a:tr>
              <a:tr h="370840">
                <a:tc>
                  <a:txBody>
                    <a:bodyPr/>
                    <a:lstStyle/>
                    <a:p>
                      <a:pPr algn="r"/>
                      <a:r>
                        <a:rPr lang="en-US" sz="1600" dirty="0"/>
                        <a:t>Open</a:t>
                      </a:r>
                    </a:p>
                  </a:txBody>
                  <a:tcPr>
                    <a:lnR w="12700" cap="flat" cmpd="sng" algn="ctr">
                      <a:solidFill>
                        <a:schemeClr val="tx1"/>
                      </a:solidFill>
                      <a:prstDash val="solid"/>
                      <a:round/>
                      <a:headEnd type="none" w="med" len="med"/>
                      <a:tailEnd type="none" w="med" len="med"/>
                    </a:lnR>
                  </a:tcPr>
                </a:tc>
                <a:tc>
                  <a:txBody>
                    <a:bodyPr/>
                    <a:lstStyle/>
                    <a:p>
                      <a:r>
                        <a:rPr lang="en-US" sz="1600" dirty="0"/>
                        <a:t>200 sq ft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06907893"/>
                  </a:ext>
                </a:extLst>
              </a:tr>
            </a:tbl>
          </a:graphicData>
        </a:graphic>
      </p:graphicFrame>
      <p:sp>
        <p:nvSpPr>
          <p:cNvPr id="14" name="TextBox 13">
            <a:extLst>
              <a:ext uri="{FF2B5EF4-FFF2-40B4-BE49-F238E27FC236}">
                <a16:creationId xmlns:a16="http://schemas.microsoft.com/office/drawing/2014/main" id="{55CF9CF9-6099-3550-5F5A-78B8F601CBE5}"/>
              </a:ext>
            </a:extLst>
          </p:cNvPr>
          <p:cNvSpPr txBox="1"/>
          <p:nvPr/>
        </p:nvSpPr>
        <p:spPr>
          <a:xfrm>
            <a:off x="5198726" y="1332143"/>
            <a:ext cx="3648509" cy="369332"/>
          </a:xfrm>
          <a:prstGeom prst="rect">
            <a:avLst/>
          </a:prstGeom>
          <a:noFill/>
        </p:spPr>
        <p:txBody>
          <a:bodyPr wrap="square" rtlCol="0">
            <a:spAutoFit/>
          </a:bodyPr>
          <a:lstStyle/>
          <a:p>
            <a:pPr algn="ctr"/>
            <a:r>
              <a:rPr lang="en-US" dirty="0"/>
              <a:t>3 Bedrooms     2.5 Bathrooms</a:t>
            </a:r>
          </a:p>
        </p:txBody>
      </p:sp>
      <p:graphicFrame>
        <p:nvGraphicFramePr>
          <p:cNvPr id="18" name="Table 17">
            <a:extLst>
              <a:ext uri="{FF2B5EF4-FFF2-40B4-BE49-F238E27FC236}">
                <a16:creationId xmlns:a16="http://schemas.microsoft.com/office/drawing/2014/main" id="{725902BD-ACCA-021C-BFAF-4B2698D47E9F}"/>
              </a:ext>
            </a:extLst>
          </p:cNvPr>
          <p:cNvGraphicFramePr>
            <a:graphicFrameLocks noGrp="1"/>
          </p:cNvGraphicFramePr>
          <p:nvPr>
            <p:extLst>
              <p:ext uri="{D42A27DB-BD31-4B8C-83A1-F6EECF244321}">
                <p14:modId xmlns:p14="http://schemas.microsoft.com/office/powerpoint/2010/main" val="2174714814"/>
              </p:ext>
            </p:extLst>
          </p:nvPr>
        </p:nvGraphicFramePr>
        <p:xfrm>
          <a:off x="6815472" y="4399307"/>
          <a:ext cx="3327990" cy="2809240"/>
        </p:xfrm>
        <a:graphic>
          <a:graphicData uri="http://schemas.openxmlformats.org/drawingml/2006/table">
            <a:tbl>
              <a:tblPr bandRow="1">
                <a:tableStyleId>{2D5ABB26-0587-4C30-8999-92F81FD0307C}</a:tableStyleId>
              </a:tblPr>
              <a:tblGrid>
                <a:gridCol w="3327990">
                  <a:extLst>
                    <a:ext uri="{9D8B030D-6E8A-4147-A177-3AD203B41FA5}">
                      <a16:colId xmlns:a16="http://schemas.microsoft.com/office/drawing/2014/main" val="1196516059"/>
                    </a:ext>
                  </a:extLst>
                </a:gridCol>
              </a:tblGrid>
              <a:tr h="370840">
                <a:tc>
                  <a:txBody>
                    <a:bodyPr/>
                    <a:lstStyle/>
                    <a:p>
                      <a:pPr algn="ctr"/>
                      <a:r>
                        <a:rPr lang="en-US" sz="1800" b="1" dirty="0"/>
                        <a:t>Additional Specs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357754"/>
                  </a:ext>
                </a:extLst>
              </a:tr>
              <a:tr h="1483360">
                <a:tc>
                  <a:txBody>
                    <a:bodyPr/>
                    <a:lstStyle/>
                    <a:p>
                      <a:pPr marL="285750" indent="-285750">
                        <a:buFont typeface="Arial" panose="020B0604020202020204" pitchFamily="34" charset="0"/>
                        <a:buChar char="•"/>
                      </a:pPr>
                      <a:r>
                        <a:rPr lang="en-US" sz="1400" dirty="0"/>
                        <a:t>1 car garage with 1 car carport</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Natural gas fireplace on porch</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Natural gas fireplace in Great Room</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30-year metal roof 5 V Crimp</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Cement board siding/trim</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Engineered hardwood throughout</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9’ ceilings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Quartz countertops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Bosch appliances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Kohler fixtures throughout</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41268904"/>
                  </a:ext>
                </a:extLst>
              </a:tr>
            </a:tbl>
          </a:graphicData>
        </a:graphic>
      </p:graphicFrame>
    </p:spTree>
    <p:extLst>
      <p:ext uri="{BB962C8B-B14F-4D97-AF65-F5344CB8AC3E}">
        <p14:creationId xmlns:p14="http://schemas.microsoft.com/office/powerpoint/2010/main" val="253844935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7DE67-770B-F040-AA3C-22B952FCAF7B}"/>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E490CBFC-136F-0961-1B9A-8FE130995D56}"/>
              </a:ext>
            </a:extLst>
          </p:cNvPr>
          <p:cNvSpPr/>
          <p:nvPr/>
        </p:nvSpPr>
        <p:spPr>
          <a:xfrm>
            <a:off x="6624353" y="2147777"/>
            <a:ext cx="3648509" cy="4832953"/>
          </a:xfrm>
          <a:prstGeom prst="rect">
            <a:avLst/>
          </a:prstGeom>
          <a:solidFill>
            <a:schemeClr val="tx2">
              <a:lumMod val="10000"/>
              <a:lumOff val="9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F9ED33-9EAB-7676-9C88-59742548B48D}"/>
              </a:ext>
            </a:extLst>
          </p:cNvPr>
          <p:cNvSpPr>
            <a:spLocks noGrp="1"/>
          </p:cNvSpPr>
          <p:nvPr>
            <p:ph type="title"/>
          </p:nvPr>
        </p:nvSpPr>
        <p:spPr>
          <a:xfrm>
            <a:off x="2087602" y="-998075"/>
            <a:ext cx="6522958" cy="569578"/>
          </a:xfrm>
        </p:spPr>
        <p:txBody>
          <a:bodyPr>
            <a:normAutofit fontScale="90000"/>
          </a:bodyPr>
          <a:lstStyle/>
          <a:p>
            <a:br>
              <a:rPr lang="en-US" dirty="0"/>
            </a:br>
            <a:endParaRPr lang="en-US" dirty="0"/>
          </a:p>
        </p:txBody>
      </p:sp>
      <p:sp>
        <p:nvSpPr>
          <p:cNvPr id="4" name="Slide Number Placeholder 3">
            <a:extLst>
              <a:ext uri="{FF2B5EF4-FFF2-40B4-BE49-F238E27FC236}">
                <a16:creationId xmlns:a16="http://schemas.microsoft.com/office/drawing/2014/main" id="{565FB6E8-F12B-6B83-5B6C-670CC38733FB}"/>
              </a:ext>
            </a:extLst>
          </p:cNvPr>
          <p:cNvSpPr>
            <a:spLocks noGrp="1"/>
          </p:cNvSpPr>
          <p:nvPr>
            <p:ph type="sldNum" sz="quarter" idx="12"/>
          </p:nvPr>
        </p:nvSpPr>
        <p:spPr/>
        <p:txBody>
          <a:bodyPr/>
          <a:lstStyle/>
          <a:p>
            <a:fld id="{11612314-1CB0-4F2A-A43D-277483CD1301}" type="slidenum">
              <a:rPr lang="en-US" smtClean="0"/>
              <a:t>5</a:t>
            </a:fld>
            <a:endParaRPr lang="en-US" dirty="0"/>
          </a:p>
        </p:txBody>
      </p:sp>
      <p:sp>
        <p:nvSpPr>
          <p:cNvPr id="7" name="TextBox 6">
            <a:extLst>
              <a:ext uri="{FF2B5EF4-FFF2-40B4-BE49-F238E27FC236}">
                <a16:creationId xmlns:a16="http://schemas.microsoft.com/office/drawing/2014/main" id="{F346FBA2-B2E3-6352-463A-3199849B8A25}"/>
              </a:ext>
            </a:extLst>
          </p:cNvPr>
          <p:cNvSpPr txBox="1"/>
          <p:nvPr/>
        </p:nvSpPr>
        <p:spPr>
          <a:xfrm>
            <a:off x="5198726" y="434447"/>
            <a:ext cx="3648509" cy="523220"/>
          </a:xfrm>
          <a:prstGeom prst="rect">
            <a:avLst/>
          </a:prstGeom>
          <a:noFill/>
        </p:spPr>
        <p:txBody>
          <a:bodyPr wrap="square" rtlCol="0">
            <a:spAutoFit/>
          </a:bodyPr>
          <a:lstStyle/>
          <a:p>
            <a:pPr algn="ctr"/>
            <a:r>
              <a:rPr lang="en-US" sz="2800" dirty="0"/>
              <a:t>London Square - Lot 4</a:t>
            </a:r>
          </a:p>
        </p:txBody>
      </p:sp>
      <p:pic>
        <p:nvPicPr>
          <p:cNvPr id="15" name="Picture 14">
            <a:extLst>
              <a:ext uri="{FF2B5EF4-FFF2-40B4-BE49-F238E27FC236}">
                <a16:creationId xmlns:a16="http://schemas.microsoft.com/office/drawing/2014/main" id="{EB44F190-ECCC-14DC-0EFA-CA521EA838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7375" y="348898"/>
            <a:ext cx="2189758" cy="1914998"/>
          </a:xfrm>
          <a:prstGeom prst="rect">
            <a:avLst/>
          </a:prstGeom>
        </p:spPr>
      </p:pic>
      <p:pic>
        <p:nvPicPr>
          <p:cNvPr id="5" name="Picture 4">
            <a:extLst>
              <a:ext uri="{FF2B5EF4-FFF2-40B4-BE49-F238E27FC236}">
                <a16:creationId xmlns:a16="http://schemas.microsoft.com/office/drawing/2014/main" id="{E5D0CEBE-84C4-A64D-6A67-809AE4B0EF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4240" y="2285539"/>
            <a:ext cx="5487960" cy="4789022"/>
          </a:xfrm>
          <a:prstGeom prst="rect">
            <a:avLst/>
          </a:prstGeom>
          <a:ln>
            <a:noFill/>
          </a:ln>
          <a:effectLst>
            <a:softEdge rad="112500"/>
          </a:effectLst>
        </p:spPr>
      </p:pic>
      <p:sp>
        <p:nvSpPr>
          <p:cNvPr id="8" name="TextBox 7">
            <a:extLst>
              <a:ext uri="{FF2B5EF4-FFF2-40B4-BE49-F238E27FC236}">
                <a16:creationId xmlns:a16="http://schemas.microsoft.com/office/drawing/2014/main" id="{A9A0777D-C94E-D708-37B4-3F211F79D918}"/>
              </a:ext>
            </a:extLst>
          </p:cNvPr>
          <p:cNvSpPr txBox="1"/>
          <p:nvPr/>
        </p:nvSpPr>
        <p:spPr>
          <a:xfrm>
            <a:off x="5198726" y="977350"/>
            <a:ext cx="3648509" cy="400110"/>
          </a:xfrm>
          <a:prstGeom prst="rect">
            <a:avLst/>
          </a:prstGeom>
          <a:noFill/>
        </p:spPr>
        <p:txBody>
          <a:bodyPr wrap="square" rtlCol="0">
            <a:spAutoFit/>
          </a:bodyPr>
          <a:lstStyle/>
          <a:p>
            <a:pPr algn="ctr"/>
            <a:r>
              <a:rPr lang="en-US" sz="2000" dirty="0"/>
              <a:t>$832,500</a:t>
            </a:r>
          </a:p>
        </p:txBody>
      </p:sp>
      <p:graphicFrame>
        <p:nvGraphicFramePr>
          <p:cNvPr id="13" name="Table 12">
            <a:extLst>
              <a:ext uri="{FF2B5EF4-FFF2-40B4-BE49-F238E27FC236}">
                <a16:creationId xmlns:a16="http://schemas.microsoft.com/office/drawing/2014/main" id="{3D7F61D8-D6A2-D99F-4F78-FB9C5FC665B6}"/>
              </a:ext>
            </a:extLst>
          </p:cNvPr>
          <p:cNvGraphicFramePr>
            <a:graphicFrameLocks noGrp="1"/>
          </p:cNvGraphicFramePr>
          <p:nvPr>
            <p:extLst>
              <p:ext uri="{D42A27DB-BD31-4B8C-83A1-F6EECF244321}">
                <p14:modId xmlns:p14="http://schemas.microsoft.com/office/powerpoint/2010/main" val="2552229996"/>
              </p:ext>
            </p:extLst>
          </p:nvPr>
        </p:nvGraphicFramePr>
        <p:xfrm>
          <a:off x="6815470" y="2263896"/>
          <a:ext cx="3327992" cy="1854200"/>
        </p:xfrm>
        <a:graphic>
          <a:graphicData uri="http://schemas.openxmlformats.org/drawingml/2006/table">
            <a:tbl>
              <a:tblPr bandRow="1">
                <a:tableStyleId>{2D5ABB26-0587-4C30-8999-92F81FD0307C}</a:tableStyleId>
              </a:tblPr>
              <a:tblGrid>
                <a:gridCol w="1663996">
                  <a:extLst>
                    <a:ext uri="{9D8B030D-6E8A-4147-A177-3AD203B41FA5}">
                      <a16:colId xmlns:a16="http://schemas.microsoft.com/office/drawing/2014/main" val="1196516059"/>
                    </a:ext>
                  </a:extLst>
                </a:gridCol>
                <a:gridCol w="1663996">
                  <a:extLst>
                    <a:ext uri="{9D8B030D-6E8A-4147-A177-3AD203B41FA5}">
                      <a16:colId xmlns:a16="http://schemas.microsoft.com/office/drawing/2014/main" val="3330685604"/>
                    </a:ext>
                  </a:extLst>
                </a:gridCol>
              </a:tblGrid>
              <a:tr h="370840">
                <a:tc gridSpan="2">
                  <a:txBody>
                    <a:bodyPr/>
                    <a:lstStyle/>
                    <a:p>
                      <a:pPr algn="ctr"/>
                      <a:r>
                        <a:rPr lang="en-US" sz="1800" b="1" dirty="0"/>
                        <a:t>Building Areas</a:t>
                      </a: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854357754"/>
                  </a:ext>
                </a:extLst>
              </a:tr>
              <a:tr h="370840">
                <a:tc>
                  <a:txBody>
                    <a:bodyPr/>
                    <a:lstStyle/>
                    <a:p>
                      <a:pPr algn="r"/>
                      <a:r>
                        <a:rPr lang="en-US" sz="1600" b="1" dirty="0"/>
                        <a:t>Heated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dirty="0"/>
                        <a:t>1523 sq ft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41268904"/>
                  </a:ext>
                </a:extLst>
              </a:tr>
              <a:tr h="370840">
                <a:tc>
                  <a:txBody>
                    <a:bodyPr/>
                    <a:lstStyle/>
                    <a:p>
                      <a:pPr algn="r"/>
                      <a:r>
                        <a:rPr lang="en-US" sz="1600" b="1" dirty="0"/>
                        <a:t> Total Porch</a:t>
                      </a:r>
                    </a:p>
                  </a:txBody>
                  <a:tcPr>
                    <a:lnR w="12700" cap="flat" cmpd="sng" algn="ctr">
                      <a:solidFill>
                        <a:schemeClr val="tx1"/>
                      </a:solidFill>
                      <a:prstDash val="solid"/>
                      <a:round/>
                      <a:headEnd type="none" w="med" len="med"/>
                      <a:tailEnd type="none" w="med" len="med"/>
                    </a:lnR>
                  </a:tcPr>
                </a:tc>
                <a:tc>
                  <a:txBody>
                    <a:bodyPr/>
                    <a:lstStyle/>
                    <a:p>
                      <a:r>
                        <a:rPr lang="en-US" sz="1600" dirty="0"/>
                        <a:t>201 sq ft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0465035"/>
                  </a:ext>
                </a:extLst>
              </a:tr>
              <a:tr h="370840">
                <a:tc>
                  <a:txBody>
                    <a:bodyPr/>
                    <a:lstStyle/>
                    <a:p>
                      <a:pPr algn="r"/>
                      <a:r>
                        <a:rPr lang="en-US" sz="1600" dirty="0"/>
                        <a:t>Screened</a:t>
                      </a:r>
                    </a:p>
                  </a:txBody>
                  <a:tcPr>
                    <a:lnR w="12700" cap="flat" cmpd="sng" algn="ctr">
                      <a:solidFill>
                        <a:schemeClr val="tx1"/>
                      </a:solidFill>
                      <a:prstDash val="solid"/>
                      <a:round/>
                      <a:headEnd type="none" w="med" len="med"/>
                      <a:tailEnd type="none" w="med" len="med"/>
                    </a:lnR>
                  </a:tcPr>
                </a:tc>
                <a:tc>
                  <a:txBody>
                    <a:bodyPr/>
                    <a:lstStyle/>
                    <a:p>
                      <a:r>
                        <a:rPr lang="en-US" sz="1600" dirty="0"/>
                        <a:t>41 sq ft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908669"/>
                  </a:ext>
                </a:extLst>
              </a:tr>
              <a:tr h="370840">
                <a:tc>
                  <a:txBody>
                    <a:bodyPr/>
                    <a:lstStyle/>
                    <a:p>
                      <a:pPr algn="r"/>
                      <a:r>
                        <a:rPr lang="en-US" sz="1600" dirty="0"/>
                        <a:t>Open</a:t>
                      </a:r>
                    </a:p>
                  </a:txBody>
                  <a:tcPr>
                    <a:lnR w="12700" cap="flat" cmpd="sng" algn="ctr">
                      <a:solidFill>
                        <a:schemeClr val="tx1"/>
                      </a:solidFill>
                      <a:prstDash val="solid"/>
                      <a:round/>
                      <a:headEnd type="none" w="med" len="med"/>
                      <a:tailEnd type="none" w="med" len="med"/>
                    </a:lnR>
                  </a:tcPr>
                </a:tc>
                <a:tc>
                  <a:txBody>
                    <a:bodyPr/>
                    <a:lstStyle/>
                    <a:p>
                      <a:r>
                        <a:rPr lang="en-US" sz="1600" dirty="0"/>
                        <a:t>160 sq ft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06907893"/>
                  </a:ext>
                </a:extLst>
              </a:tr>
            </a:tbl>
          </a:graphicData>
        </a:graphic>
      </p:graphicFrame>
      <p:sp>
        <p:nvSpPr>
          <p:cNvPr id="14" name="TextBox 13">
            <a:extLst>
              <a:ext uri="{FF2B5EF4-FFF2-40B4-BE49-F238E27FC236}">
                <a16:creationId xmlns:a16="http://schemas.microsoft.com/office/drawing/2014/main" id="{AA22113B-4C1C-81E0-5D42-13B59CD8B20F}"/>
              </a:ext>
            </a:extLst>
          </p:cNvPr>
          <p:cNvSpPr txBox="1"/>
          <p:nvPr/>
        </p:nvSpPr>
        <p:spPr>
          <a:xfrm>
            <a:off x="5198726" y="1332143"/>
            <a:ext cx="3648509" cy="369332"/>
          </a:xfrm>
          <a:prstGeom prst="rect">
            <a:avLst/>
          </a:prstGeom>
          <a:noFill/>
        </p:spPr>
        <p:txBody>
          <a:bodyPr wrap="square" rtlCol="0">
            <a:spAutoFit/>
          </a:bodyPr>
          <a:lstStyle/>
          <a:p>
            <a:pPr algn="ctr"/>
            <a:r>
              <a:rPr lang="en-US" dirty="0"/>
              <a:t>3 Bedrooms     2.5 Bathrooms</a:t>
            </a:r>
          </a:p>
        </p:txBody>
      </p:sp>
      <p:graphicFrame>
        <p:nvGraphicFramePr>
          <p:cNvPr id="18" name="Table 17">
            <a:extLst>
              <a:ext uri="{FF2B5EF4-FFF2-40B4-BE49-F238E27FC236}">
                <a16:creationId xmlns:a16="http://schemas.microsoft.com/office/drawing/2014/main" id="{CB91D154-4E72-B62B-2064-AFF380F61FC3}"/>
              </a:ext>
            </a:extLst>
          </p:cNvPr>
          <p:cNvGraphicFramePr>
            <a:graphicFrameLocks noGrp="1"/>
          </p:cNvGraphicFramePr>
          <p:nvPr>
            <p:extLst>
              <p:ext uri="{D42A27DB-BD31-4B8C-83A1-F6EECF244321}">
                <p14:modId xmlns:p14="http://schemas.microsoft.com/office/powerpoint/2010/main" val="1781045815"/>
              </p:ext>
            </p:extLst>
          </p:nvPr>
        </p:nvGraphicFramePr>
        <p:xfrm>
          <a:off x="6815472" y="4399307"/>
          <a:ext cx="3327990" cy="2382520"/>
        </p:xfrm>
        <a:graphic>
          <a:graphicData uri="http://schemas.openxmlformats.org/drawingml/2006/table">
            <a:tbl>
              <a:tblPr bandRow="1">
                <a:tableStyleId>{2D5ABB26-0587-4C30-8999-92F81FD0307C}</a:tableStyleId>
              </a:tblPr>
              <a:tblGrid>
                <a:gridCol w="3327990">
                  <a:extLst>
                    <a:ext uri="{9D8B030D-6E8A-4147-A177-3AD203B41FA5}">
                      <a16:colId xmlns:a16="http://schemas.microsoft.com/office/drawing/2014/main" val="1196516059"/>
                    </a:ext>
                  </a:extLst>
                </a:gridCol>
              </a:tblGrid>
              <a:tr h="370840">
                <a:tc>
                  <a:txBody>
                    <a:bodyPr/>
                    <a:lstStyle/>
                    <a:p>
                      <a:pPr algn="ctr"/>
                      <a:r>
                        <a:rPr lang="en-US" sz="1800" b="1" dirty="0"/>
                        <a:t>Additional Specs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357754"/>
                  </a:ext>
                </a:extLst>
              </a:tr>
              <a:tr h="1483360">
                <a:tc>
                  <a:txBody>
                    <a:bodyPr/>
                    <a:lstStyle/>
                    <a:p>
                      <a:pPr marL="285750" indent="-285750">
                        <a:buFont typeface="Arial" panose="020B0604020202020204" pitchFamily="34" charset="0"/>
                        <a:buChar char="•"/>
                      </a:pPr>
                      <a:r>
                        <a:rPr lang="en-US" sz="1400" dirty="0"/>
                        <a:t>1 car garage with 1 car carport</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Cement board siding/trim</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30-year metal roof 5 V Crimp</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Engineered hardwood throughout</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10’ ceilings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Quartz countertops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Bosch appliances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Kohler fixtures throughout</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41268904"/>
                  </a:ext>
                </a:extLst>
              </a:tr>
            </a:tbl>
          </a:graphicData>
        </a:graphic>
      </p:graphicFrame>
    </p:spTree>
    <p:extLst>
      <p:ext uri="{BB962C8B-B14F-4D97-AF65-F5344CB8AC3E}">
        <p14:creationId xmlns:p14="http://schemas.microsoft.com/office/powerpoint/2010/main" val="4063923198"/>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383A5-3320-01DF-933B-928394BAE82A}"/>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05FF6CBC-FFCE-DEA6-4C9E-37F2528F8DB8}"/>
              </a:ext>
            </a:extLst>
          </p:cNvPr>
          <p:cNvSpPr/>
          <p:nvPr/>
        </p:nvSpPr>
        <p:spPr>
          <a:xfrm>
            <a:off x="6624353" y="2147777"/>
            <a:ext cx="3648509" cy="4832953"/>
          </a:xfrm>
          <a:prstGeom prst="rect">
            <a:avLst/>
          </a:prstGeom>
          <a:solidFill>
            <a:schemeClr val="tx2">
              <a:lumMod val="10000"/>
              <a:lumOff val="9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DB3BA5-E71D-EFAE-9A46-2E80E0618490}"/>
              </a:ext>
            </a:extLst>
          </p:cNvPr>
          <p:cNvSpPr>
            <a:spLocks noGrp="1"/>
          </p:cNvSpPr>
          <p:nvPr>
            <p:ph type="title"/>
          </p:nvPr>
        </p:nvSpPr>
        <p:spPr>
          <a:xfrm>
            <a:off x="2087602" y="-998075"/>
            <a:ext cx="6522958" cy="569578"/>
          </a:xfrm>
        </p:spPr>
        <p:txBody>
          <a:bodyPr>
            <a:normAutofit fontScale="90000"/>
          </a:bodyPr>
          <a:lstStyle/>
          <a:p>
            <a:br>
              <a:rPr lang="en-US" dirty="0"/>
            </a:br>
            <a:endParaRPr lang="en-US" dirty="0"/>
          </a:p>
        </p:txBody>
      </p:sp>
      <p:sp>
        <p:nvSpPr>
          <p:cNvPr id="4" name="Slide Number Placeholder 3">
            <a:extLst>
              <a:ext uri="{FF2B5EF4-FFF2-40B4-BE49-F238E27FC236}">
                <a16:creationId xmlns:a16="http://schemas.microsoft.com/office/drawing/2014/main" id="{0E63434F-7591-1F5C-1C89-3D126BC413AF}"/>
              </a:ext>
            </a:extLst>
          </p:cNvPr>
          <p:cNvSpPr>
            <a:spLocks noGrp="1"/>
          </p:cNvSpPr>
          <p:nvPr>
            <p:ph type="sldNum" sz="quarter" idx="12"/>
          </p:nvPr>
        </p:nvSpPr>
        <p:spPr/>
        <p:txBody>
          <a:bodyPr/>
          <a:lstStyle/>
          <a:p>
            <a:fld id="{11612314-1CB0-4F2A-A43D-277483CD1301}" type="slidenum">
              <a:rPr lang="en-US" smtClean="0"/>
              <a:t>6</a:t>
            </a:fld>
            <a:endParaRPr lang="en-US" dirty="0"/>
          </a:p>
        </p:txBody>
      </p:sp>
      <p:sp>
        <p:nvSpPr>
          <p:cNvPr id="7" name="TextBox 6">
            <a:extLst>
              <a:ext uri="{FF2B5EF4-FFF2-40B4-BE49-F238E27FC236}">
                <a16:creationId xmlns:a16="http://schemas.microsoft.com/office/drawing/2014/main" id="{080E3720-3116-C54B-E741-2410239A2D8A}"/>
              </a:ext>
            </a:extLst>
          </p:cNvPr>
          <p:cNvSpPr txBox="1"/>
          <p:nvPr/>
        </p:nvSpPr>
        <p:spPr>
          <a:xfrm>
            <a:off x="5198726" y="434447"/>
            <a:ext cx="3648509" cy="523220"/>
          </a:xfrm>
          <a:prstGeom prst="rect">
            <a:avLst/>
          </a:prstGeom>
          <a:noFill/>
        </p:spPr>
        <p:txBody>
          <a:bodyPr wrap="square" rtlCol="0">
            <a:spAutoFit/>
          </a:bodyPr>
          <a:lstStyle/>
          <a:p>
            <a:pPr algn="ctr"/>
            <a:r>
              <a:rPr lang="en-US" sz="2800" dirty="0"/>
              <a:t>London Square - Lot 5</a:t>
            </a:r>
          </a:p>
        </p:txBody>
      </p:sp>
      <p:pic>
        <p:nvPicPr>
          <p:cNvPr id="15" name="Picture 14">
            <a:extLst>
              <a:ext uri="{FF2B5EF4-FFF2-40B4-BE49-F238E27FC236}">
                <a16:creationId xmlns:a16="http://schemas.microsoft.com/office/drawing/2014/main" id="{386A5B21-FD88-3C74-13E8-90684EAF23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7375" y="396962"/>
            <a:ext cx="2189758" cy="1818870"/>
          </a:xfrm>
          <a:prstGeom prst="rect">
            <a:avLst/>
          </a:prstGeom>
        </p:spPr>
      </p:pic>
      <p:pic>
        <p:nvPicPr>
          <p:cNvPr id="5" name="Picture 4">
            <a:extLst>
              <a:ext uri="{FF2B5EF4-FFF2-40B4-BE49-F238E27FC236}">
                <a16:creationId xmlns:a16="http://schemas.microsoft.com/office/drawing/2014/main" id="{47B35D49-090F-DFB9-A173-A5D3F3025C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14009" y="2285538"/>
            <a:ext cx="4478764" cy="4832953"/>
          </a:xfrm>
          <a:prstGeom prst="rect">
            <a:avLst/>
          </a:prstGeom>
          <a:ln>
            <a:noFill/>
          </a:ln>
          <a:effectLst>
            <a:softEdge rad="112500"/>
          </a:effectLst>
        </p:spPr>
      </p:pic>
      <p:sp>
        <p:nvSpPr>
          <p:cNvPr id="8" name="TextBox 7">
            <a:extLst>
              <a:ext uri="{FF2B5EF4-FFF2-40B4-BE49-F238E27FC236}">
                <a16:creationId xmlns:a16="http://schemas.microsoft.com/office/drawing/2014/main" id="{1F64AB72-CDED-6532-A34E-97FA67210893}"/>
              </a:ext>
            </a:extLst>
          </p:cNvPr>
          <p:cNvSpPr txBox="1"/>
          <p:nvPr/>
        </p:nvSpPr>
        <p:spPr>
          <a:xfrm>
            <a:off x="5198726" y="977350"/>
            <a:ext cx="3648509" cy="400110"/>
          </a:xfrm>
          <a:prstGeom prst="rect">
            <a:avLst/>
          </a:prstGeom>
          <a:noFill/>
        </p:spPr>
        <p:txBody>
          <a:bodyPr wrap="square" rtlCol="0">
            <a:spAutoFit/>
          </a:bodyPr>
          <a:lstStyle/>
          <a:p>
            <a:pPr algn="ctr"/>
            <a:r>
              <a:rPr lang="en-US" sz="2000" dirty="0"/>
              <a:t>$887,500</a:t>
            </a:r>
          </a:p>
        </p:txBody>
      </p:sp>
      <p:graphicFrame>
        <p:nvGraphicFramePr>
          <p:cNvPr id="13" name="Table 12">
            <a:extLst>
              <a:ext uri="{FF2B5EF4-FFF2-40B4-BE49-F238E27FC236}">
                <a16:creationId xmlns:a16="http://schemas.microsoft.com/office/drawing/2014/main" id="{1658F9B6-F3A7-1311-67A5-AC97A98F3AF2}"/>
              </a:ext>
            </a:extLst>
          </p:cNvPr>
          <p:cNvGraphicFramePr>
            <a:graphicFrameLocks noGrp="1"/>
          </p:cNvGraphicFramePr>
          <p:nvPr>
            <p:extLst>
              <p:ext uri="{D42A27DB-BD31-4B8C-83A1-F6EECF244321}">
                <p14:modId xmlns:p14="http://schemas.microsoft.com/office/powerpoint/2010/main" val="1820344168"/>
              </p:ext>
            </p:extLst>
          </p:nvPr>
        </p:nvGraphicFramePr>
        <p:xfrm>
          <a:off x="6815470" y="2263896"/>
          <a:ext cx="3327992" cy="1854200"/>
        </p:xfrm>
        <a:graphic>
          <a:graphicData uri="http://schemas.openxmlformats.org/drawingml/2006/table">
            <a:tbl>
              <a:tblPr bandRow="1">
                <a:tableStyleId>{2D5ABB26-0587-4C30-8999-92F81FD0307C}</a:tableStyleId>
              </a:tblPr>
              <a:tblGrid>
                <a:gridCol w="1663996">
                  <a:extLst>
                    <a:ext uri="{9D8B030D-6E8A-4147-A177-3AD203B41FA5}">
                      <a16:colId xmlns:a16="http://schemas.microsoft.com/office/drawing/2014/main" val="1196516059"/>
                    </a:ext>
                  </a:extLst>
                </a:gridCol>
                <a:gridCol w="1663996">
                  <a:extLst>
                    <a:ext uri="{9D8B030D-6E8A-4147-A177-3AD203B41FA5}">
                      <a16:colId xmlns:a16="http://schemas.microsoft.com/office/drawing/2014/main" val="3330685604"/>
                    </a:ext>
                  </a:extLst>
                </a:gridCol>
              </a:tblGrid>
              <a:tr h="370840">
                <a:tc gridSpan="2">
                  <a:txBody>
                    <a:bodyPr/>
                    <a:lstStyle/>
                    <a:p>
                      <a:pPr algn="ctr"/>
                      <a:r>
                        <a:rPr lang="en-US" sz="1800" b="1" dirty="0"/>
                        <a:t>Building Areas</a:t>
                      </a: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854357754"/>
                  </a:ext>
                </a:extLst>
              </a:tr>
              <a:tr h="370840">
                <a:tc>
                  <a:txBody>
                    <a:bodyPr/>
                    <a:lstStyle/>
                    <a:p>
                      <a:pPr algn="r"/>
                      <a:r>
                        <a:rPr lang="en-US" sz="1600" b="1" dirty="0"/>
                        <a:t>Heated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dirty="0"/>
                        <a:t>1799 sq ft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41268904"/>
                  </a:ext>
                </a:extLst>
              </a:tr>
              <a:tr h="370840">
                <a:tc>
                  <a:txBody>
                    <a:bodyPr/>
                    <a:lstStyle/>
                    <a:p>
                      <a:pPr algn="r"/>
                      <a:r>
                        <a:rPr lang="en-US" sz="1600" b="1" dirty="0"/>
                        <a:t> Total Porch</a:t>
                      </a:r>
                    </a:p>
                  </a:txBody>
                  <a:tcPr>
                    <a:lnR w="12700" cap="flat" cmpd="sng" algn="ctr">
                      <a:solidFill>
                        <a:schemeClr val="tx1"/>
                      </a:solidFill>
                      <a:prstDash val="solid"/>
                      <a:round/>
                      <a:headEnd type="none" w="med" len="med"/>
                      <a:tailEnd type="none" w="med" len="med"/>
                    </a:lnR>
                  </a:tcPr>
                </a:tc>
                <a:tc>
                  <a:txBody>
                    <a:bodyPr/>
                    <a:lstStyle/>
                    <a:p>
                      <a:r>
                        <a:rPr lang="en-US" sz="1600" dirty="0"/>
                        <a:t>333 sq ft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0465035"/>
                  </a:ext>
                </a:extLst>
              </a:tr>
              <a:tr h="370840">
                <a:tc>
                  <a:txBody>
                    <a:bodyPr/>
                    <a:lstStyle/>
                    <a:p>
                      <a:pPr algn="r"/>
                      <a:r>
                        <a:rPr lang="en-US" sz="1600" dirty="0"/>
                        <a:t>Screened</a:t>
                      </a:r>
                    </a:p>
                  </a:txBody>
                  <a:tcPr>
                    <a:lnR w="12700" cap="flat" cmpd="sng" algn="ctr">
                      <a:solidFill>
                        <a:schemeClr val="tx1"/>
                      </a:solidFill>
                      <a:prstDash val="solid"/>
                      <a:round/>
                      <a:headEnd type="none" w="med" len="med"/>
                      <a:tailEnd type="none" w="med" len="med"/>
                    </a:lnR>
                  </a:tcPr>
                </a:tc>
                <a:tc>
                  <a:txBody>
                    <a:bodyPr/>
                    <a:lstStyle/>
                    <a:p>
                      <a:r>
                        <a:rPr lang="en-US" sz="1600" dirty="0"/>
                        <a:t>141 sq ft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908669"/>
                  </a:ext>
                </a:extLst>
              </a:tr>
              <a:tr h="370840">
                <a:tc>
                  <a:txBody>
                    <a:bodyPr/>
                    <a:lstStyle/>
                    <a:p>
                      <a:pPr algn="r"/>
                      <a:r>
                        <a:rPr lang="en-US" sz="1600" dirty="0"/>
                        <a:t>Open</a:t>
                      </a:r>
                    </a:p>
                  </a:txBody>
                  <a:tcPr>
                    <a:lnR w="12700" cap="flat" cmpd="sng" algn="ctr">
                      <a:solidFill>
                        <a:schemeClr val="tx1"/>
                      </a:solidFill>
                      <a:prstDash val="solid"/>
                      <a:round/>
                      <a:headEnd type="none" w="med" len="med"/>
                      <a:tailEnd type="none" w="med" len="med"/>
                    </a:lnR>
                  </a:tcPr>
                </a:tc>
                <a:tc>
                  <a:txBody>
                    <a:bodyPr/>
                    <a:lstStyle/>
                    <a:p>
                      <a:r>
                        <a:rPr lang="en-US" sz="1600" dirty="0"/>
                        <a:t>192 sq ft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06907893"/>
                  </a:ext>
                </a:extLst>
              </a:tr>
            </a:tbl>
          </a:graphicData>
        </a:graphic>
      </p:graphicFrame>
      <p:sp>
        <p:nvSpPr>
          <p:cNvPr id="14" name="TextBox 13">
            <a:extLst>
              <a:ext uri="{FF2B5EF4-FFF2-40B4-BE49-F238E27FC236}">
                <a16:creationId xmlns:a16="http://schemas.microsoft.com/office/drawing/2014/main" id="{FE7498C8-6172-A8EB-44B4-8B81E50A1D30}"/>
              </a:ext>
            </a:extLst>
          </p:cNvPr>
          <p:cNvSpPr txBox="1"/>
          <p:nvPr/>
        </p:nvSpPr>
        <p:spPr>
          <a:xfrm>
            <a:off x="5198726" y="1332143"/>
            <a:ext cx="3648509" cy="369332"/>
          </a:xfrm>
          <a:prstGeom prst="rect">
            <a:avLst/>
          </a:prstGeom>
          <a:noFill/>
        </p:spPr>
        <p:txBody>
          <a:bodyPr wrap="square" rtlCol="0">
            <a:spAutoFit/>
          </a:bodyPr>
          <a:lstStyle/>
          <a:p>
            <a:pPr algn="ctr"/>
            <a:r>
              <a:rPr lang="en-US" dirty="0"/>
              <a:t>3 Bedrooms     2.5 Bathrooms</a:t>
            </a:r>
          </a:p>
        </p:txBody>
      </p:sp>
      <p:graphicFrame>
        <p:nvGraphicFramePr>
          <p:cNvPr id="18" name="Table 17">
            <a:extLst>
              <a:ext uri="{FF2B5EF4-FFF2-40B4-BE49-F238E27FC236}">
                <a16:creationId xmlns:a16="http://schemas.microsoft.com/office/drawing/2014/main" id="{359E7D00-8D03-FBE3-37A8-63BC8F145768}"/>
              </a:ext>
            </a:extLst>
          </p:cNvPr>
          <p:cNvGraphicFramePr>
            <a:graphicFrameLocks noGrp="1"/>
          </p:cNvGraphicFramePr>
          <p:nvPr>
            <p:extLst>
              <p:ext uri="{D42A27DB-BD31-4B8C-83A1-F6EECF244321}">
                <p14:modId xmlns:p14="http://schemas.microsoft.com/office/powerpoint/2010/main" val="2830328588"/>
              </p:ext>
            </p:extLst>
          </p:nvPr>
        </p:nvGraphicFramePr>
        <p:xfrm>
          <a:off x="6815472" y="4399307"/>
          <a:ext cx="3327990" cy="2169160"/>
        </p:xfrm>
        <a:graphic>
          <a:graphicData uri="http://schemas.openxmlformats.org/drawingml/2006/table">
            <a:tbl>
              <a:tblPr bandRow="1">
                <a:tableStyleId>{2D5ABB26-0587-4C30-8999-92F81FD0307C}</a:tableStyleId>
              </a:tblPr>
              <a:tblGrid>
                <a:gridCol w="3327990">
                  <a:extLst>
                    <a:ext uri="{9D8B030D-6E8A-4147-A177-3AD203B41FA5}">
                      <a16:colId xmlns:a16="http://schemas.microsoft.com/office/drawing/2014/main" val="1196516059"/>
                    </a:ext>
                  </a:extLst>
                </a:gridCol>
              </a:tblGrid>
              <a:tr h="370840">
                <a:tc>
                  <a:txBody>
                    <a:bodyPr/>
                    <a:lstStyle/>
                    <a:p>
                      <a:pPr algn="ctr"/>
                      <a:r>
                        <a:rPr lang="en-US" sz="1800" b="1" dirty="0"/>
                        <a:t>Additional Specs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357754"/>
                  </a:ext>
                </a:extLst>
              </a:tr>
              <a:tr h="1483360">
                <a:tc>
                  <a:txBody>
                    <a:bodyPr/>
                    <a:lstStyle/>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Cement board siding/trim</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30-year metal roof 5 V Crimp</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Engineered hardwood throughout</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10’ ceilings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Quartz countertops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Bosch appliances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Kohler fixtures throughout</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268904"/>
                  </a:ext>
                </a:extLst>
              </a:tr>
            </a:tbl>
          </a:graphicData>
        </a:graphic>
      </p:graphicFrame>
    </p:spTree>
    <p:extLst>
      <p:ext uri="{BB962C8B-B14F-4D97-AF65-F5344CB8AC3E}">
        <p14:creationId xmlns:p14="http://schemas.microsoft.com/office/powerpoint/2010/main" val="2207867866"/>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0AA7-730E-59FE-7046-D14A71C72ADE}"/>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46823812-6897-911C-127C-9A96CB3C7723}"/>
              </a:ext>
            </a:extLst>
          </p:cNvPr>
          <p:cNvSpPr/>
          <p:nvPr/>
        </p:nvSpPr>
        <p:spPr>
          <a:xfrm>
            <a:off x="6624353" y="2147777"/>
            <a:ext cx="3648509" cy="4832953"/>
          </a:xfrm>
          <a:prstGeom prst="rect">
            <a:avLst/>
          </a:prstGeom>
          <a:solidFill>
            <a:schemeClr val="tx2">
              <a:lumMod val="10000"/>
              <a:lumOff val="9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D56031-7615-E970-04DD-1BA2E158B9C5}"/>
              </a:ext>
            </a:extLst>
          </p:cNvPr>
          <p:cNvSpPr>
            <a:spLocks noGrp="1"/>
          </p:cNvSpPr>
          <p:nvPr>
            <p:ph type="title"/>
          </p:nvPr>
        </p:nvSpPr>
        <p:spPr>
          <a:xfrm>
            <a:off x="2087602" y="-998075"/>
            <a:ext cx="6522958" cy="569578"/>
          </a:xfrm>
        </p:spPr>
        <p:txBody>
          <a:bodyPr>
            <a:normAutofit fontScale="90000"/>
          </a:bodyPr>
          <a:lstStyle/>
          <a:p>
            <a:br>
              <a:rPr lang="en-US" dirty="0"/>
            </a:br>
            <a:endParaRPr lang="en-US" dirty="0"/>
          </a:p>
        </p:txBody>
      </p:sp>
      <p:sp>
        <p:nvSpPr>
          <p:cNvPr id="4" name="Slide Number Placeholder 3">
            <a:extLst>
              <a:ext uri="{FF2B5EF4-FFF2-40B4-BE49-F238E27FC236}">
                <a16:creationId xmlns:a16="http://schemas.microsoft.com/office/drawing/2014/main" id="{3DEADB05-0EFC-EE60-451E-9B2E04CC447F}"/>
              </a:ext>
            </a:extLst>
          </p:cNvPr>
          <p:cNvSpPr>
            <a:spLocks noGrp="1"/>
          </p:cNvSpPr>
          <p:nvPr>
            <p:ph type="sldNum" sz="quarter" idx="12"/>
          </p:nvPr>
        </p:nvSpPr>
        <p:spPr/>
        <p:txBody>
          <a:bodyPr/>
          <a:lstStyle/>
          <a:p>
            <a:fld id="{11612314-1CB0-4F2A-A43D-277483CD1301}" type="slidenum">
              <a:rPr lang="en-US" smtClean="0"/>
              <a:t>7</a:t>
            </a:fld>
            <a:endParaRPr lang="en-US" dirty="0"/>
          </a:p>
        </p:txBody>
      </p:sp>
      <p:sp>
        <p:nvSpPr>
          <p:cNvPr id="7" name="TextBox 6">
            <a:extLst>
              <a:ext uri="{FF2B5EF4-FFF2-40B4-BE49-F238E27FC236}">
                <a16:creationId xmlns:a16="http://schemas.microsoft.com/office/drawing/2014/main" id="{A2D6D7DD-A2DE-7316-C244-69E1DA6DB3E2}"/>
              </a:ext>
            </a:extLst>
          </p:cNvPr>
          <p:cNvSpPr txBox="1"/>
          <p:nvPr/>
        </p:nvSpPr>
        <p:spPr>
          <a:xfrm>
            <a:off x="5198726" y="434447"/>
            <a:ext cx="3648509" cy="523220"/>
          </a:xfrm>
          <a:prstGeom prst="rect">
            <a:avLst/>
          </a:prstGeom>
          <a:noFill/>
        </p:spPr>
        <p:txBody>
          <a:bodyPr wrap="square" rtlCol="0">
            <a:spAutoFit/>
          </a:bodyPr>
          <a:lstStyle/>
          <a:p>
            <a:pPr algn="ctr"/>
            <a:r>
              <a:rPr lang="en-US" sz="2800" dirty="0"/>
              <a:t>London Square - Lot 6</a:t>
            </a:r>
          </a:p>
        </p:txBody>
      </p:sp>
      <p:pic>
        <p:nvPicPr>
          <p:cNvPr id="15" name="Picture 14">
            <a:extLst>
              <a:ext uri="{FF2B5EF4-FFF2-40B4-BE49-F238E27FC236}">
                <a16:creationId xmlns:a16="http://schemas.microsoft.com/office/drawing/2014/main" id="{7D2EF869-4E0D-4C1B-EBDA-C8AD1725732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7374" y="418762"/>
            <a:ext cx="2275935" cy="1845133"/>
          </a:xfrm>
          <a:prstGeom prst="rect">
            <a:avLst/>
          </a:prstGeom>
        </p:spPr>
      </p:pic>
      <p:pic>
        <p:nvPicPr>
          <p:cNvPr id="5" name="Picture 4">
            <a:extLst>
              <a:ext uri="{FF2B5EF4-FFF2-40B4-BE49-F238E27FC236}">
                <a16:creationId xmlns:a16="http://schemas.microsoft.com/office/drawing/2014/main" id="{CD6A07F4-1D39-840D-88BA-E02AB33CD4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4817" y="2404668"/>
            <a:ext cx="5530926" cy="4480937"/>
          </a:xfrm>
          <a:prstGeom prst="rect">
            <a:avLst/>
          </a:prstGeom>
          <a:ln>
            <a:noFill/>
          </a:ln>
          <a:effectLst>
            <a:softEdge rad="112500"/>
          </a:effectLst>
        </p:spPr>
      </p:pic>
      <p:sp>
        <p:nvSpPr>
          <p:cNvPr id="8" name="TextBox 7">
            <a:extLst>
              <a:ext uri="{FF2B5EF4-FFF2-40B4-BE49-F238E27FC236}">
                <a16:creationId xmlns:a16="http://schemas.microsoft.com/office/drawing/2014/main" id="{05115150-9FD4-C317-2078-2629F7A07886}"/>
              </a:ext>
            </a:extLst>
          </p:cNvPr>
          <p:cNvSpPr txBox="1"/>
          <p:nvPr/>
        </p:nvSpPr>
        <p:spPr>
          <a:xfrm>
            <a:off x="5198726" y="977350"/>
            <a:ext cx="3648509" cy="400110"/>
          </a:xfrm>
          <a:prstGeom prst="rect">
            <a:avLst/>
          </a:prstGeom>
          <a:noFill/>
        </p:spPr>
        <p:txBody>
          <a:bodyPr wrap="square" rtlCol="0">
            <a:spAutoFit/>
          </a:bodyPr>
          <a:lstStyle/>
          <a:p>
            <a:pPr algn="ctr"/>
            <a:r>
              <a:rPr lang="en-US" sz="2000" dirty="0"/>
              <a:t>$589,000</a:t>
            </a:r>
          </a:p>
        </p:txBody>
      </p:sp>
      <p:graphicFrame>
        <p:nvGraphicFramePr>
          <p:cNvPr id="13" name="Table 12">
            <a:extLst>
              <a:ext uri="{FF2B5EF4-FFF2-40B4-BE49-F238E27FC236}">
                <a16:creationId xmlns:a16="http://schemas.microsoft.com/office/drawing/2014/main" id="{877DB780-B31E-7BA1-5B08-D034938E4053}"/>
              </a:ext>
            </a:extLst>
          </p:cNvPr>
          <p:cNvGraphicFramePr>
            <a:graphicFrameLocks noGrp="1"/>
          </p:cNvGraphicFramePr>
          <p:nvPr>
            <p:extLst>
              <p:ext uri="{D42A27DB-BD31-4B8C-83A1-F6EECF244321}">
                <p14:modId xmlns:p14="http://schemas.microsoft.com/office/powerpoint/2010/main" val="3789644671"/>
              </p:ext>
            </p:extLst>
          </p:nvPr>
        </p:nvGraphicFramePr>
        <p:xfrm>
          <a:off x="6815470" y="2263896"/>
          <a:ext cx="3327992" cy="1854200"/>
        </p:xfrm>
        <a:graphic>
          <a:graphicData uri="http://schemas.openxmlformats.org/drawingml/2006/table">
            <a:tbl>
              <a:tblPr bandRow="1">
                <a:tableStyleId>{2D5ABB26-0587-4C30-8999-92F81FD0307C}</a:tableStyleId>
              </a:tblPr>
              <a:tblGrid>
                <a:gridCol w="1663996">
                  <a:extLst>
                    <a:ext uri="{9D8B030D-6E8A-4147-A177-3AD203B41FA5}">
                      <a16:colId xmlns:a16="http://schemas.microsoft.com/office/drawing/2014/main" val="1196516059"/>
                    </a:ext>
                  </a:extLst>
                </a:gridCol>
                <a:gridCol w="1663996">
                  <a:extLst>
                    <a:ext uri="{9D8B030D-6E8A-4147-A177-3AD203B41FA5}">
                      <a16:colId xmlns:a16="http://schemas.microsoft.com/office/drawing/2014/main" val="3330685604"/>
                    </a:ext>
                  </a:extLst>
                </a:gridCol>
              </a:tblGrid>
              <a:tr h="370840">
                <a:tc gridSpan="2">
                  <a:txBody>
                    <a:bodyPr/>
                    <a:lstStyle/>
                    <a:p>
                      <a:pPr algn="ctr"/>
                      <a:r>
                        <a:rPr lang="en-US" sz="1800" b="1" dirty="0"/>
                        <a:t>Building Areas</a:t>
                      </a: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854357754"/>
                  </a:ext>
                </a:extLst>
              </a:tr>
              <a:tr h="370840">
                <a:tc>
                  <a:txBody>
                    <a:bodyPr/>
                    <a:lstStyle/>
                    <a:p>
                      <a:pPr algn="r"/>
                      <a:r>
                        <a:rPr lang="en-US" sz="1600" b="1" dirty="0"/>
                        <a:t>Heated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dirty="0"/>
                        <a:t>977 sq ft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41268904"/>
                  </a:ext>
                </a:extLst>
              </a:tr>
              <a:tr h="370840">
                <a:tc>
                  <a:txBody>
                    <a:bodyPr/>
                    <a:lstStyle/>
                    <a:p>
                      <a:pPr algn="r"/>
                      <a:r>
                        <a:rPr lang="en-US" sz="1600" b="1" dirty="0"/>
                        <a:t> Total Porch</a:t>
                      </a:r>
                    </a:p>
                  </a:txBody>
                  <a:tcPr>
                    <a:lnR w="12700" cap="flat" cmpd="sng" algn="ctr">
                      <a:solidFill>
                        <a:schemeClr val="tx1"/>
                      </a:solidFill>
                      <a:prstDash val="solid"/>
                      <a:round/>
                      <a:headEnd type="none" w="med" len="med"/>
                      <a:tailEnd type="none" w="med" len="med"/>
                    </a:lnR>
                  </a:tcPr>
                </a:tc>
                <a:tc>
                  <a:txBody>
                    <a:bodyPr/>
                    <a:lstStyle/>
                    <a:p>
                      <a:r>
                        <a:rPr lang="en-US" sz="1600" dirty="0"/>
                        <a:t>216 sq ft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0465035"/>
                  </a:ext>
                </a:extLst>
              </a:tr>
              <a:tr h="370840">
                <a:tc>
                  <a:txBody>
                    <a:bodyPr/>
                    <a:lstStyle/>
                    <a:p>
                      <a:pPr algn="r"/>
                      <a:r>
                        <a:rPr lang="en-US" sz="1600" dirty="0"/>
                        <a:t>Screened</a:t>
                      </a:r>
                    </a:p>
                  </a:txBody>
                  <a:tcPr>
                    <a:lnR w="12700" cap="flat" cmpd="sng" algn="ctr">
                      <a:solidFill>
                        <a:schemeClr val="tx1"/>
                      </a:solidFill>
                      <a:prstDash val="solid"/>
                      <a:round/>
                      <a:headEnd type="none" w="med" len="med"/>
                      <a:tailEnd type="none" w="med" len="med"/>
                    </a:lnR>
                  </a:tcPr>
                </a:tc>
                <a:tc>
                  <a:txBody>
                    <a:bodyPr/>
                    <a:lstStyle/>
                    <a:p>
                      <a:r>
                        <a:rPr lang="en-US" sz="1600" dirty="0"/>
                        <a:t>24 sq ft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908669"/>
                  </a:ext>
                </a:extLst>
              </a:tr>
              <a:tr h="370840">
                <a:tc>
                  <a:txBody>
                    <a:bodyPr/>
                    <a:lstStyle/>
                    <a:p>
                      <a:pPr algn="r"/>
                      <a:r>
                        <a:rPr lang="en-US" sz="1600" dirty="0"/>
                        <a:t>Open</a:t>
                      </a:r>
                    </a:p>
                  </a:txBody>
                  <a:tcPr>
                    <a:lnR w="12700" cap="flat" cmpd="sng" algn="ctr">
                      <a:solidFill>
                        <a:schemeClr val="tx1"/>
                      </a:solidFill>
                      <a:prstDash val="solid"/>
                      <a:round/>
                      <a:headEnd type="none" w="med" len="med"/>
                      <a:tailEnd type="none" w="med" len="med"/>
                    </a:lnR>
                  </a:tcPr>
                </a:tc>
                <a:tc>
                  <a:txBody>
                    <a:bodyPr/>
                    <a:lstStyle/>
                    <a:p>
                      <a:r>
                        <a:rPr lang="en-US" sz="1600" dirty="0"/>
                        <a:t>192 sq ft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06907893"/>
                  </a:ext>
                </a:extLst>
              </a:tr>
            </a:tbl>
          </a:graphicData>
        </a:graphic>
      </p:graphicFrame>
      <p:sp>
        <p:nvSpPr>
          <p:cNvPr id="14" name="TextBox 13">
            <a:extLst>
              <a:ext uri="{FF2B5EF4-FFF2-40B4-BE49-F238E27FC236}">
                <a16:creationId xmlns:a16="http://schemas.microsoft.com/office/drawing/2014/main" id="{B729C3C9-8B01-6620-8038-C07EF5FA49B4}"/>
              </a:ext>
            </a:extLst>
          </p:cNvPr>
          <p:cNvSpPr txBox="1"/>
          <p:nvPr/>
        </p:nvSpPr>
        <p:spPr>
          <a:xfrm>
            <a:off x="5198726" y="1332143"/>
            <a:ext cx="3648509" cy="369332"/>
          </a:xfrm>
          <a:prstGeom prst="rect">
            <a:avLst/>
          </a:prstGeom>
          <a:noFill/>
        </p:spPr>
        <p:txBody>
          <a:bodyPr wrap="square" rtlCol="0">
            <a:spAutoFit/>
          </a:bodyPr>
          <a:lstStyle/>
          <a:p>
            <a:pPr algn="ctr"/>
            <a:r>
              <a:rPr lang="en-US" dirty="0"/>
              <a:t>2 Bedrooms     2 Bathrooms</a:t>
            </a:r>
          </a:p>
        </p:txBody>
      </p:sp>
      <p:graphicFrame>
        <p:nvGraphicFramePr>
          <p:cNvPr id="18" name="Table 17">
            <a:extLst>
              <a:ext uri="{FF2B5EF4-FFF2-40B4-BE49-F238E27FC236}">
                <a16:creationId xmlns:a16="http://schemas.microsoft.com/office/drawing/2014/main" id="{4C4651D8-E84E-1C7F-C6E0-F0946A802906}"/>
              </a:ext>
            </a:extLst>
          </p:cNvPr>
          <p:cNvGraphicFramePr>
            <a:graphicFrameLocks noGrp="1"/>
          </p:cNvGraphicFramePr>
          <p:nvPr>
            <p:extLst>
              <p:ext uri="{D42A27DB-BD31-4B8C-83A1-F6EECF244321}">
                <p14:modId xmlns:p14="http://schemas.microsoft.com/office/powerpoint/2010/main" val="2096820100"/>
              </p:ext>
            </p:extLst>
          </p:nvPr>
        </p:nvGraphicFramePr>
        <p:xfrm>
          <a:off x="6815472" y="4399307"/>
          <a:ext cx="3327990" cy="2382520"/>
        </p:xfrm>
        <a:graphic>
          <a:graphicData uri="http://schemas.openxmlformats.org/drawingml/2006/table">
            <a:tbl>
              <a:tblPr bandRow="1">
                <a:tableStyleId>{2D5ABB26-0587-4C30-8999-92F81FD0307C}</a:tableStyleId>
              </a:tblPr>
              <a:tblGrid>
                <a:gridCol w="3327990">
                  <a:extLst>
                    <a:ext uri="{9D8B030D-6E8A-4147-A177-3AD203B41FA5}">
                      <a16:colId xmlns:a16="http://schemas.microsoft.com/office/drawing/2014/main" val="1196516059"/>
                    </a:ext>
                  </a:extLst>
                </a:gridCol>
              </a:tblGrid>
              <a:tr h="370840">
                <a:tc>
                  <a:txBody>
                    <a:bodyPr/>
                    <a:lstStyle/>
                    <a:p>
                      <a:pPr algn="ctr"/>
                      <a:r>
                        <a:rPr lang="en-US" sz="1800" b="1" dirty="0"/>
                        <a:t>Additional Specs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357754"/>
                  </a:ext>
                </a:extLst>
              </a:tr>
              <a:tr h="1483360">
                <a:tc>
                  <a:txBody>
                    <a:bodyPr/>
                    <a:lstStyle/>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Golf cart port</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Cement board siding/trim</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30-year metal roof 5 V Crimp</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Engineered hardwood throughout</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9’ ceilings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Quartz countertops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Bosch appliances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Kohler fixtures throughout</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268904"/>
                  </a:ext>
                </a:extLst>
              </a:tr>
            </a:tbl>
          </a:graphicData>
        </a:graphic>
      </p:graphicFrame>
    </p:spTree>
    <p:extLst>
      <p:ext uri="{BB962C8B-B14F-4D97-AF65-F5344CB8AC3E}">
        <p14:creationId xmlns:p14="http://schemas.microsoft.com/office/powerpoint/2010/main" val="172194551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1C03B-CC48-D5A5-9E14-2F0B31D032F3}"/>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52E7D10C-2F74-A82B-6B8F-6B55646B5075}"/>
              </a:ext>
            </a:extLst>
          </p:cNvPr>
          <p:cNvSpPr/>
          <p:nvPr/>
        </p:nvSpPr>
        <p:spPr>
          <a:xfrm>
            <a:off x="6624353" y="2147777"/>
            <a:ext cx="3648509" cy="4832953"/>
          </a:xfrm>
          <a:prstGeom prst="rect">
            <a:avLst/>
          </a:prstGeom>
          <a:solidFill>
            <a:schemeClr val="tx2">
              <a:lumMod val="10000"/>
              <a:lumOff val="9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DCFDB-45D9-6B69-31CD-AB7DC8D06BDD}"/>
              </a:ext>
            </a:extLst>
          </p:cNvPr>
          <p:cNvSpPr>
            <a:spLocks noGrp="1"/>
          </p:cNvSpPr>
          <p:nvPr>
            <p:ph type="title"/>
          </p:nvPr>
        </p:nvSpPr>
        <p:spPr>
          <a:xfrm>
            <a:off x="2087602" y="-998075"/>
            <a:ext cx="6522958" cy="569578"/>
          </a:xfrm>
        </p:spPr>
        <p:txBody>
          <a:bodyPr>
            <a:normAutofit fontScale="90000"/>
          </a:bodyPr>
          <a:lstStyle/>
          <a:p>
            <a:br>
              <a:rPr lang="en-US" dirty="0"/>
            </a:br>
            <a:endParaRPr lang="en-US" dirty="0"/>
          </a:p>
        </p:txBody>
      </p:sp>
      <p:sp>
        <p:nvSpPr>
          <p:cNvPr id="4" name="Slide Number Placeholder 3">
            <a:extLst>
              <a:ext uri="{FF2B5EF4-FFF2-40B4-BE49-F238E27FC236}">
                <a16:creationId xmlns:a16="http://schemas.microsoft.com/office/drawing/2014/main" id="{43574BF0-85CD-4DEE-ED44-76EFB1FD9EB8}"/>
              </a:ext>
            </a:extLst>
          </p:cNvPr>
          <p:cNvSpPr>
            <a:spLocks noGrp="1"/>
          </p:cNvSpPr>
          <p:nvPr>
            <p:ph type="sldNum" sz="quarter" idx="12"/>
          </p:nvPr>
        </p:nvSpPr>
        <p:spPr/>
        <p:txBody>
          <a:bodyPr/>
          <a:lstStyle/>
          <a:p>
            <a:fld id="{11612314-1CB0-4F2A-A43D-277483CD1301}" type="slidenum">
              <a:rPr lang="en-US" smtClean="0"/>
              <a:t>8</a:t>
            </a:fld>
            <a:endParaRPr lang="en-US" dirty="0"/>
          </a:p>
        </p:txBody>
      </p:sp>
      <p:sp>
        <p:nvSpPr>
          <p:cNvPr id="7" name="TextBox 6">
            <a:extLst>
              <a:ext uri="{FF2B5EF4-FFF2-40B4-BE49-F238E27FC236}">
                <a16:creationId xmlns:a16="http://schemas.microsoft.com/office/drawing/2014/main" id="{983D5268-E0CA-5ACF-A771-374E8CE3AB24}"/>
              </a:ext>
            </a:extLst>
          </p:cNvPr>
          <p:cNvSpPr txBox="1"/>
          <p:nvPr/>
        </p:nvSpPr>
        <p:spPr>
          <a:xfrm>
            <a:off x="5198726" y="434447"/>
            <a:ext cx="3648509" cy="523220"/>
          </a:xfrm>
          <a:prstGeom prst="rect">
            <a:avLst/>
          </a:prstGeom>
          <a:noFill/>
        </p:spPr>
        <p:txBody>
          <a:bodyPr wrap="square" rtlCol="0">
            <a:spAutoFit/>
          </a:bodyPr>
          <a:lstStyle/>
          <a:p>
            <a:pPr algn="ctr"/>
            <a:r>
              <a:rPr lang="en-US" sz="2800" dirty="0"/>
              <a:t>London Square - Lot 7</a:t>
            </a:r>
          </a:p>
        </p:txBody>
      </p:sp>
      <p:pic>
        <p:nvPicPr>
          <p:cNvPr id="15" name="Picture 14">
            <a:extLst>
              <a:ext uri="{FF2B5EF4-FFF2-40B4-BE49-F238E27FC236}">
                <a16:creationId xmlns:a16="http://schemas.microsoft.com/office/drawing/2014/main" id="{DFC4A648-AF2C-C90D-B69A-895A2C7DB6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27375" y="537954"/>
            <a:ext cx="2189758" cy="1536885"/>
          </a:xfrm>
          <a:prstGeom prst="rect">
            <a:avLst/>
          </a:prstGeom>
        </p:spPr>
      </p:pic>
      <p:pic>
        <p:nvPicPr>
          <p:cNvPr id="5" name="Picture 4">
            <a:extLst>
              <a:ext uri="{FF2B5EF4-FFF2-40B4-BE49-F238E27FC236}">
                <a16:creationId xmlns:a16="http://schemas.microsoft.com/office/drawing/2014/main" id="{AE6F1699-E7AB-E00B-8CD5-60E477C245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257" y="2429632"/>
            <a:ext cx="6190696" cy="4185672"/>
          </a:xfrm>
          <a:prstGeom prst="rect">
            <a:avLst/>
          </a:prstGeom>
          <a:ln>
            <a:noFill/>
          </a:ln>
          <a:effectLst>
            <a:softEdge rad="112500"/>
          </a:effectLst>
        </p:spPr>
      </p:pic>
      <p:sp>
        <p:nvSpPr>
          <p:cNvPr id="8" name="TextBox 7">
            <a:extLst>
              <a:ext uri="{FF2B5EF4-FFF2-40B4-BE49-F238E27FC236}">
                <a16:creationId xmlns:a16="http://schemas.microsoft.com/office/drawing/2014/main" id="{8AC5605C-EB10-B495-42B5-D5CFEA804D57}"/>
              </a:ext>
            </a:extLst>
          </p:cNvPr>
          <p:cNvSpPr txBox="1"/>
          <p:nvPr/>
        </p:nvSpPr>
        <p:spPr>
          <a:xfrm>
            <a:off x="5198726" y="977350"/>
            <a:ext cx="3648509" cy="400110"/>
          </a:xfrm>
          <a:prstGeom prst="rect">
            <a:avLst/>
          </a:prstGeom>
          <a:noFill/>
        </p:spPr>
        <p:txBody>
          <a:bodyPr wrap="square" rtlCol="0">
            <a:spAutoFit/>
          </a:bodyPr>
          <a:lstStyle/>
          <a:p>
            <a:pPr algn="ctr"/>
            <a:r>
              <a:rPr lang="en-US" sz="2000" dirty="0"/>
              <a:t>$599,000</a:t>
            </a:r>
          </a:p>
        </p:txBody>
      </p:sp>
      <p:graphicFrame>
        <p:nvGraphicFramePr>
          <p:cNvPr id="13" name="Table 12">
            <a:extLst>
              <a:ext uri="{FF2B5EF4-FFF2-40B4-BE49-F238E27FC236}">
                <a16:creationId xmlns:a16="http://schemas.microsoft.com/office/drawing/2014/main" id="{47022A47-A948-1EDC-CCF2-FF099F4A3C19}"/>
              </a:ext>
            </a:extLst>
          </p:cNvPr>
          <p:cNvGraphicFramePr>
            <a:graphicFrameLocks noGrp="1"/>
          </p:cNvGraphicFramePr>
          <p:nvPr>
            <p:extLst>
              <p:ext uri="{D42A27DB-BD31-4B8C-83A1-F6EECF244321}">
                <p14:modId xmlns:p14="http://schemas.microsoft.com/office/powerpoint/2010/main" val="1198706028"/>
              </p:ext>
            </p:extLst>
          </p:nvPr>
        </p:nvGraphicFramePr>
        <p:xfrm>
          <a:off x="6815470" y="2263896"/>
          <a:ext cx="3327992" cy="1854200"/>
        </p:xfrm>
        <a:graphic>
          <a:graphicData uri="http://schemas.openxmlformats.org/drawingml/2006/table">
            <a:tbl>
              <a:tblPr bandRow="1">
                <a:tableStyleId>{2D5ABB26-0587-4C30-8999-92F81FD0307C}</a:tableStyleId>
              </a:tblPr>
              <a:tblGrid>
                <a:gridCol w="1663996">
                  <a:extLst>
                    <a:ext uri="{9D8B030D-6E8A-4147-A177-3AD203B41FA5}">
                      <a16:colId xmlns:a16="http://schemas.microsoft.com/office/drawing/2014/main" val="1196516059"/>
                    </a:ext>
                  </a:extLst>
                </a:gridCol>
                <a:gridCol w="1663996">
                  <a:extLst>
                    <a:ext uri="{9D8B030D-6E8A-4147-A177-3AD203B41FA5}">
                      <a16:colId xmlns:a16="http://schemas.microsoft.com/office/drawing/2014/main" val="3330685604"/>
                    </a:ext>
                  </a:extLst>
                </a:gridCol>
              </a:tblGrid>
              <a:tr h="370840">
                <a:tc gridSpan="2">
                  <a:txBody>
                    <a:bodyPr/>
                    <a:lstStyle/>
                    <a:p>
                      <a:pPr algn="ctr"/>
                      <a:r>
                        <a:rPr lang="en-US" sz="1800" b="1" dirty="0"/>
                        <a:t>Building Areas</a:t>
                      </a: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854357754"/>
                  </a:ext>
                </a:extLst>
              </a:tr>
              <a:tr h="370840">
                <a:tc>
                  <a:txBody>
                    <a:bodyPr/>
                    <a:lstStyle/>
                    <a:p>
                      <a:pPr algn="r"/>
                      <a:r>
                        <a:rPr lang="en-US" sz="1600" b="1" dirty="0"/>
                        <a:t>Heated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dirty="0"/>
                        <a:t>965 sq ft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41268904"/>
                  </a:ext>
                </a:extLst>
              </a:tr>
              <a:tr h="370840">
                <a:tc>
                  <a:txBody>
                    <a:bodyPr/>
                    <a:lstStyle/>
                    <a:p>
                      <a:pPr algn="r"/>
                      <a:r>
                        <a:rPr lang="en-US" sz="1600" b="1" dirty="0"/>
                        <a:t> Total Porch</a:t>
                      </a:r>
                    </a:p>
                  </a:txBody>
                  <a:tcPr>
                    <a:lnR w="12700" cap="flat" cmpd="sng" algn="ctr">
                      <a:solidFill>
                        <a:schemeClr val="tx1"/>
                      </a:solidFill>
                      <a:prstDash val="solid"/>
                      <a:round/>
                      <a:headEnd type="none" w="med" len="med"/>
                      <a:tailEnd type="none" w="med" len="med"/>
                    </a:lnR>
                  </a:tcPr>
                </a:tc>
                <a:tc>
                  <a:txBody>
                    <a:bodyPr/>
                    <a:lstStyle/>
                    <a:p>
                      <a:r>
                        <a:rPr lang="en-US" sz="1600" dirty="0"/>
                        <a:t>298 sq ft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0465035"/>
                  </a:ext>
                </a:extLst>
              </a:tr>
              <a:tr h="370840">
                <a:tc>
                  <a:txBody>
                    <a:bodyPr/>
                    <a:lstStyle/>
                    <a:p>
                      <a:pPr algn="r"/>
                      <a:r>
                        <a:rPr lang="en-US" sz="1600" dirty="0"/>
                        <a:t>Screened</a:t>
                      </a:r>
                    </a:p>
                  </a:txBody>
                  <a:tcPr>
                    <a:lnR w="12700" cap="flat" cmpd="sng" algn="ctr">
                      <a:solidFill>
                        <a:schemeClr val="tx1"/>
                      </a:solidFill>
                      <a:prstDash val="solid"/>
                      <a:round/>
                      <a:headEnd type="none" w="med" len="med"/>
                      <a:tailEnd type="none" w="med" len="med"/>
                    </a:lnR>
                  </a:tcPr>
                </a:tc>
                <a:tc>
                  <a:txBody>
                    <a:bodyPr/>
                    <a:lstStyle/>
                    <a:p>
                      <a:r>
                        <a:rPr lang="en-US" sz="1600" dirty="0"/>
                        <a:t>98 sq ft </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908669"/>
                  </a:ext>
                </a:extLst>
              </a:tr>
              <a:tr h="370840">
                <a:tc>
                  <a:txBody>
                    <a:bodyPr/>
                    <a:lstStyle/>
                    <a:p>
                      <a:pPr algn="r"/>
                      <a:r>
                        <a:rPr lang="en-US" sz="1600" dirty="0"/>
                        <a:t>Open</a:t>
                      </a:r>
                    </a:p>
                  </a:txBody>
                  <a:tcPr>
                    <a:lnR w="12700" cap="flat" cmpd="sng" algn="ctr">
                      <a:solidFill>
                        <a:schemeClr val="tx1"/>
                      </a:solidFill>
                      <a:prstDash val="solid"/>
                      <a:round/>
                      <a:headEnd type="none" w="med" len="med"/>
                      <a:tailEnd type="none" w="med" len="med"/>
                    </a:lnR>
                  </a:tcPr>
                </a:tc>
                <a:tc>
                  <a:txBody>
                    <a:bodyPr/>
                    <a:lstStyle/>
                    <a:p>
                      <a:r>
                        <a:rPr lang="en-US" sz="1600" dirty="0"/>
                        <a:t>200 sq ft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06907893"/>
                  </a:ext>
                </a:extLst>
              </a:tr>
            </a:tbl>
          </a:graphicData>
        </a:graphic>
      </p:graphicFrame>
      <p:sp>
        <p:nvSpPr>
          <p:cNvPr id="14" name="TextBox 13">
            <a:extLst>
              <a:ext uri="{FF2B5EF4-FFF2-40B4-BE49-F238E27FC236}">
                <a16:creationId xmlns:a16="http://schemas.microsoft.com/office/drawing/2014/main" id="{CDC4947B-2A66-9DE2-C0DE-3660A16B971E}"/>
              </a:ext>
            </a:extLst>
          </p:cNvPr>
          <p:cNvSpPr txBox="1"/>
          <p:nvPr/>
        </p:nvSpPr>
        <p:spPr>
          <a:xfrm>
            <a:off x="5198726" y="1332143"/>
            <a:ext cx="3648509" cy="369332"/>
          </a:xfrm>
          <a:prstGeom prst="rect">
            <a:avLst/>
          </a:prstGeom>
          <a:noFill/>
        </p:spPr>
        <p:txBody>
          <a:bodyPr wrap="square" rtlCol="0">
            <a:spAutoFit/>
          </a:bodyPr>
          <a:lstStyle/>
          <a:p>
            <a:pPr algn="ctr"/>
            <a:r>
              <a:rPr lang="en-US" dirty="0"/>
              <a:t>2 Bedrooms     2.5 Bathrooms</a:t>
            </a:r>
          </a:p>
        </p:txBody>
      </p:sp>
      <p:graphicFrame>
        <p:nvGraphicFramePr>
          <p:cNvPr id="18" name="Table 17">
            <a:extLst>
              <a:ext uri="{FF2B5EF4-FFF2-40B4-BE49-F238E27FC236}">
                <a16:creationId xmlns:a16="http://schemas.microsoft.com/office/drawing/2014/main" id="{A676E34B-52A6-638E-C15C-993257923574}"/>
              </a:ext>
            </a:extLst>
          </p:cNvPr>
          <p:cNvGraphicFramePr>
            <a:graphicFrameLocks noGrp="1"/>
          </p:cNvGraphicFramePr>
          <p:nvPr/>
        </p:nvGraphicFramePr>
        <p:xfrm>
          <a:off x="6815472" y="4399307"/>
          <a:ext cx="3327990" cy="2382520"/>
        </p:xfrm>
        <a:graphic>
          <a:graphicData uri="http://schemas.openxmlformats.org/drawingml/2006/table">
            <a:tbl>
              <a:tblPr bandRow="1">
                <a:tableStyleId>{2D5ABB26-0587-4C30-8999-92F81FD0307C}</a:tableStyleId>
              </a:tblPr>
              <a:tblGrid>
                <a:gridCol w="3327990">
                  <a:extLst>
                    <a:ext uri="{9D8B030D-6E8A-4147-A177-3AD203B41FA5}">
                      <a16:colId xmlns:a16="http://schemas.microsoft.com/office/drawing/2014/main" val="1196516059"/>
                    </a:ext>
                  </a:extLst>
                </a:gridCol>
              </a:tblGrid>
              <a:tr h="370840">
                <a:tc>
                  <a:txBody>
                    <a:bodyPr/>
                    <a:lstStyle/>
                    <a:p>
                      <a:pPr algn="ctr"/>
                      <a:r>
                        <a:rPr lang="en-US" sz="1800" b="1" dirty="0"/>
                        <a:t>Additional Specs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4357754"/>
                  </a:ext>
                </a:extLst>
              </a:tr>
              <a:tr h="1483360">
                <a:tc>
                  <a:txBody>
                    <a:bodyPr/>
                    <a:lstStyle/>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Golf cart port</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Cement board siding/trim</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30-year metal roof 5 V Crimp</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Engineered hardwood throughout</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9’ ceilings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Quartz countertops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Bosch appliances</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Kohler fixtures throughout</a:t>
                      </a:r>
                    </a:p>
                    <a:p>
                      <a:pPr marL="285750" marR="0" lvl="0" indent="-285750" algn="l" defTabSz="1008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268904"/>
                  </a:ext>
                </a:extLst>
              </a:tr>
            </a:tbl>
          </a:graphicData>
        </a:graphic>
      </p:graphicFrame>
    </p:spTree>
    <p:extLst>
      <p:ext uri="{BB962C8B-B14F-4D97-AF65-F5344CB8AC3E}">
        <p14:creationId xmlns:p14="http://schemas.microsoft.com/office/powerpoint/2010/main" val="114493910"/>
      </p:ext>
    </p:extLst>
  </p:cSld>
  <p:clrMapOvr>
    <a:masterClrMapping/>
  </p:clrMapOvr>
  <p:transition spd="slow">
    <p:cove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275</TotalTime>
  <Words>838</Words>
  <Application>Microsoft Office PowerPoint</Application>
  <PresentationFormat>Custom</PresentationFormat>
  <Paragraphs>140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PORT ROYAL, SOUTH CAROLINA</vt:lpstr>
      <vt:lpstr>PowerPoint Presentation</vt:lpstr>
      <vt:lpstr>PowerPoint Presentation</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nancy suber</dc:creator>
  <cp:lastModifiedBy>nancy suber</cp:lastModifiedBy>
  <cp:revision>3</cp:revision>
  <cp:lastPrinted>2026-07-21T20:10:07Z</cp:lastPrinted>
  <dcterms:created xsi:type="dcterms:W3CDTF">2026-07-21T14:43:06Z</dcterms:created>
  <dcterms:modified xsi:type="dcterms:W3CDTF">2026-07-21T20:45:30Z</dcterms:modified>
</cp:coreProperties>
</file>